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37"/>
  </p:notesMasterIdLst>
  <p:sldIdLst>
    <p:sldId id="307" r:id="rId10"/>
    <p:sldId id="298" r:id="rId11"/>
    <p:sldId id="297" r:id="rId12"/>
    <p:sldId id="299" r:id="rId13"/>
    <p:sldId id="267" r:id="rId14"/>
    <p:sldId id="268" r:id="rId15"/>
    <p:sldId id="302" r:id="rId16"/>
    <p:sldId id="303" r:id="rId17"/>
    <p:sldId id="272" r:id="rId18"/>
    <p:sldId id="274" r:id="rId19"/>
    <p:sldId id="304" r:id="rId20"/>
    <p:sldId id="275" r:id="rId21"/>
    <p:sldId id="308" r:id="rId22"/>
    <p:sldId id="277" r:id="rId23"/>
    <p:sldId id="281" r:id="rId24"/>
    <p:sldId id="280" r:id="rId25"/>
    <p:sldId id="284" r:id="rId26"/>
    <p:sldId id="305" r:id="rId27"/>
    <p:sldId id="306" r:id="rId28"/>
    <p:sldId id="309" r:id="rId29"/>
    <p:sldId id="292" r:id="rId30"/>
    <p:sldId id="300" r:id="rId31"/>
    <p:sldId id="301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18C2-F375-4E63-A798-B9C57430708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9E048-BF60-46E2-B991-1CBF90421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300" dirty="0" smtClean="0"/>
              <a:t>To </a:t>
            </a:r>
            <a:r>
              <a:rPr lang="en-US" sz="300" dirty="0" smtClean="0"/>
              <a:t>reproduce the shape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Slides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Layout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Blank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Shapes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Lines</a:t>
            </a:r>
            <a:r>
              <a:rPr lang="en-US" sz="300" dirty="0" smtClean="0"/>
              <a:t>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press and hold SHIFT, and then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line. Under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Shape Height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7.5”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Shape</a:t>
            </a:r>
            <a:r>
              <a:rPr lang="en-US" sz="300" dirty="0" smtClean="0"/>
              <a:t> </a:t>
            </a:r>
            <a:r>
              <a:rPr lang="en-US" sz="300" b="1" dirty="0" smtClean="0"/>
              <a:t>Styles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 launcher.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pane, select </a:t>
            </a:r>
            <a:r>
              <a:rPr lang="en-US" sz="300" b="1" dirty="0" smtClean="0"/>
              <a:t>Solid</a:t>
            </a:r>
            <a:r>
              <a:rPr lang="en-US" sz="300" dirty="0" smtClean="0"/>
              <a:t> </a:t>
            </a:r>
            <a:r>
              <a:rPr lang="en-US" sz="300" b="1" dirty="0" smtClean="0"/>
              <a:t>line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</a:t>
            </a:r>
            <a:r>
              <a:rPr lang="en-US" sz="300" b="1" dirty="0" smtClean="0"/>
              <a:t> 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pane, in the </a:t>
            </a:r>
            <a:r>
              <a:rPr lang="en-US" sz="300" b="1" dirty="0" err="1" smtClean="0"/>
              <a:t>ëeight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2 pt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in the left pane. In the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pane,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Presets</a:t>
            </a:r>
            <a:r>
              <a:rPr lang="en-US" sz="300" dirty="0" smtClean="0"/>
              <a:t>, and then 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 </a:t>
            </a:r>
            <a:r>
              <a:rPr lang="en-US" sz="300" b="1" dirty="0" smtClean="0"/>
              <a:t>Variations</a:t>
            </a:r>
            <a:r>
              <a:rPr lang="en-US" sz="300" dirty="0" smtClean="0"/>
              <a:t> click </a:t>
            </a:r>
            <a:r>
              <a:rPr lang="en-US" sz="300" b="1" dirty="0" smtClean="0"/>
              <a:t>Blue, 5 </a:t>
            </a:r>
            <a:r>
              <a:rPr lang="en-US" sz="300" b="1" dirty="0" err="1" smtClean="0"/>
              <a:t>pt</a:t>
            </a:r>
            <a:r>
              <a:rPr lang="en-US" sz="300" b="1" dirty="0" smtClean="0"/>
              <a:t>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, Accent color 1</a:t>
            </a:r>
            <a:r>
              <a:rPr lang="en-US" sz="300" dirty="0" smtClean="0"/>
              <a:t> 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Center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line.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Clipboard</a:t>
            </a:r>
            <a:r>
              <a:rPr lang="en-US" sz="300" dirty="0" smtClean="0"/>
              <a:t> group, click the </a:t>
            </a:r>
            <a:r>
              <a:rPr lang="en-US" sz="300" dirty="0" err="1" smtClean="0"/>
              <a:t>arroë</a:t>
            </a:r>
            <a:r>
              <a:rPr lang="en-US" sz="300" dirty="0" smtClean="0"/>
              <a:t> next to </a:t>
            </a:r>
            <a:r>
              <a:rPr lang="en-US" sz="300" b="1" dirty="0" smtClean="0"/>
              <a:t>Copy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Duplicate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err="1" smtClean="0"/>
              <a:t>ëith</a:t>
            </a:r>
            <a:r>
              <a:rPr lang="en-US" sz="300" dirty="0" smtClean="0"/>
              <a:t> the duplicate line still selected,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Middle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Images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Picture</a:t>
            </a:r>
            <a:r>
              <a:rPr lang="en-US" sz="300" dirty="0" smtClean="0"/>
              <a:t>. In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</a:t>
            </a:r>
            <a:r>
              <a:rPr lang="en-US" sz="300" b="1" dirty="0" smtClean="0"/>
              <a:t>Picture</a:t>
            </a:r>
            <a:r>
              <a:rPr lang="en-US" sz="300" dirty="0" smtClean="0"/>
              <a:t> dialog box, select a picture, and then click </a:t>
            </a:r>
            <a:r>
              <a:rPr lang="en-US" sz="300" b="1" dirty="0" smtClean="0"/>
              <a:t>Insert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picture. Under </a:t>
            </a:r>
            <a:r>
              <a:rPr lang="en-US" sz="300" b="1" dirty="0" smtClean="0"/>
              <a:t>Picture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Size and Position</a:t>
            </a:r>
            <a:r>
              <a:rPr lang="en-US" sz="300" dirty="0" smtClean="0"/>
              <a:t> dialog box launcher. In the </a:t>
            </a:r>
            <a:r>
              <a:rPr lang="en-US" sz="300" b="1" dirty="0" smtClean="0"/>
              <a:t>Format Picture </a:t>
            </a:r>
            <a:r>
              <a:rPr lang="en-US" sz="300" dirty="0" smtClean="0"/>
              <a:t>dialog box, resize or crop the image so that the height is set to </a:t>
            </a:r>
            <a:r>
              <a:rPr lang="en-US" sz="300" b="1" dirty="0" smtClean="0"/>
              <a:t>7.5”</a:t>
            </a:r>
            <a:r>
              <a:rPr lang="en-US" sz="300" dirty="0" smtClean="0"/>
              <a:t> and the </a:t>
            </a:r>
            <a:r>
              <a:rPr lang="en-US" sz="300" dirty="0" err="1" smtClean="0"/>
              <a:t>ëidth</a:t>
            </a:r>
            <a:r>
              <a:rPr lang="en-US" sz="300" b="1" dirty="0" smtClean="0"/>
              <a:t> </a:t>
            </a:r>
            <a:r>
              <a:rPr lang="en-US" sz="300" dirty="0" smtClean="0"/>
              <a:t>is set to </a:t>
            </a:r>
            <a:r>
              <a:rPr lang="en-US" sz="300" b="1" dirty="0" smtClean="0"/>
              <a:t>5”</a:t>
            </a:r>
            <a:r>
              <a:rPr lang="en-US" sz="300" dirty="0" smtClean="0"/>
              <a:t>. To crop the picture, click </a:t>
            </a:r>
            <a:r>
              <a:rPr lang="en-US" sz="300" b="1" dirty="0" smtClean="0"/>
              <a:t>Crop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Crop position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,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, </a:t>
            </a:r>
            <a:r>
              <a:rPr lang="en-US" sz="300" b="1" dirty="0" smtClean="0"/>
              <a:t>Left</a:t>
            </a:r>
            <a:r>
              <a:rPr lang="en-US" sz="300" dirty="0" smtClean="0"/>
              <a:t>, and </a:t>
            </a:r>
            <a:r>
              <a:rPr lang="en-US" sz="300" b="1" dirty="0" smtClean="0"/>
              <a:t>Top</a:t>
            </a:r>
            <a:r>
              <a:rPr lang="en-US" sz="300" dirty="0" smtClean="0"/>
              <a:t> boxes. To resize the picture, click </a:t>
            </a:r>
            <a:r>
              <a:rPr lang="en-US" sz="300" b="1" dirty="0" smtClean="0"/>
              <a:t>Size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Size and rotate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 and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dirty="0" smtClean="0"/>
          </a:p>
          <a:p>
            <a:pPr marL="698500" lvl="1" indent="-231775"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text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Text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Box</a:t>
            </a:r>
            <a:r>
              <a:rPr lang="en-US" sz="300" dirty="0" smtClean="0"/>
              <a:t>. On the slide,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Enter text in the text box, and then select the text.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group,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Arial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Size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28</a:t>
            </a:r>
            <a:r>
              <a:rPr lang="en-US" sz="300" dirty="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dirty="0" smtClean="0"/>
              <a:t>Click </a:t>
            </a:r>
            <a:r>
              <a:rPr lang="en-US" sz="300" b="1" dirty="0" smtClean="0"/>
              <a:t>Bold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Paragraph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Right </a:t>
            </a:r>
            <a:r>
              <a:rPr lang="en-US" sz="300" dirty="0" smtClean="0"/>
              <a:t>to align the text right in the text box. 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background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Design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Background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Background Styles </a:t>
            </a:r>
            <a:r>
              <a:rPr lang="en-US" sz="300" dirty="0" smtClean="0"/>
              <a:t>and then click </a:t>
            </a:r>
            <a:r>
              <a:rPr lang="en-US" sz="300" b="1" dirty="0" smtClean="0"/>
              <a:t>Format Background</a:t>
            </a:r>
            <a:r>
              <a:rPr lang="en-US" sz="300" dirty="0" smtClean="0"/>
              <a:t>. In the </a:t>
            </a:r>
            <a:r>
              <a:rPr lang="en-US" sz="300" b="1" dirty="0" smtClean="0"/>
              <a:t>Format Background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Fill</a:t>
            </a:r>
            <a:r>
              <a:rPr lang="en-US" sz="300" dirty="0" smtClean="0"/>
              <a:t> in the left pane, select </a:t>
            </a:r>
            <a:r>
              <a:rPr lang="en-US" sz="300" b="1" dirty="0" smtClean="0"/>
              <a:t>Gradient fill</a:t>
            </a:r>
            <a:r>
              <a:rPr lang="en-US" sz="300" dirty="0" smtClean="0"/>
              <a:t> in the </a:t>
            </a:r>
            <a:r>
              <a:rPr lang="en-US" sz="300" b="1" dirty="0" smtClean="0"/>
              <a:t>Fill</a:t>
            </a:r>
            <a:r>
              <a:rPr lang="en-US" sz="300" dirty="0" smtClean="0"/>
              <a:t> pane,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Type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Linear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Angle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90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click </a:t>
            </a:r>
            <a:r>
              <a:rPr lang="en-US" sz="300" b="1" dirty="0" smtClean="0"/>
              <a:t>Add gradient stops</a:t>
            </a:r>
            <a:r>
              <a:rPr lang="en-US" sz="300" dirty="0" smtClean="0"/>
              <a:t> or </a:t>
            </a:r>
            <a:r>
              <a:rPr lang="en-US" sz="300" b="1" dirty="0" smtClean="0"/>
              <a:t>Remove gradient stops</a:t>
            </a:r>
            <a:r>
              <a:rPr lang="en-US" sz="300" dirty="0" smtClean="0"/>
              <a:t> until </a:t>
            </a:r>
            <a:r>
              <a:rPr lang="en-US" sz="300" dirty="0" err="1" smtClean="0"/>
              <a:t>tëo</a:t>
            </a:r>
            <a:r>
              <a:rPr lang="en-US" sz="300" dirty="0" smtClean="0"/>
              <a:t>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customize the gradient stops as </a:t>
            </a:r>
            <a:r>
              <a:rPr lang="en-US" sz="300" dirty="0" err="1" smtClean="0"/>
              <a:t>folloës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first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40%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next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100%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1, Lighter 50% </a:t>
            </a:r>
            <a:r>
              <a:rPr lang="en-US" sz="300" dirty="0" smtClean="0"/>
              <a:t>(second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animation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off the right edge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Left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0.5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at the center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picture.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ëipe</a:t>
            </a:r>
            <a:r>
              <a:rPr lang="en-US" sz="300" b="1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text box.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dirty="0" smtClean="0"/>
          </a:p>
        </p:txBody>
      </p:sp>
      <p:sp>
        <p:nvSpPr>
          <p:cNvPr id="34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39490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smtClean="0"/>
              <a:t>Animated picture and caption sëeep in</a:t>
            </a:r>
          </a:p>
          <a:p>
            <a:pPr>
              <a:lnSpc>
                <a:spcPct val="80000"/>
              </a:lnSpc>
            </a:pPr>
            <a:r>
              <a:rPr lang="en-US" sz="40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shape effects on this slide, do the folloëing: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Slides</a:t>
            </a:r>
            <a:r>
              <a:rPr lang="en-US" sz="300" smtClean="0"/>
              <a:t> group, click </a:t>
            </a:r>
            <a:r>
              <a:rPr lang="en-US" sz="300" b="1" smtClean="0"/>
              <a:t>Layout</a:t>
            </a:r>
            <a:r>
              <a:rPr lang="en-US" sz="300" smtClean="0"/>
              <a:t>, and then click </a:t>
            </a:r>
            <a:r>
              <a:rPr lang="en-US" sz="300" b="1" smtClean="0"/>
              <a:t>Blank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Shapes</a:t>
            </a:r>
            <a:r>
              <a:rPr lang="en-US" sz="300" smtClean="0"/>
              <a:t>, and then under </a:t>
            </a:r>
            <a:r>
              <a:rPr lang="en-US" sz="300" b="1" smtClean="0"/>
              <a:t>Lines</a:t>
            </a:r>
            <a:r>
              <a:rPr lang="en-US" sz="300" smtClean="0"/>
              <a:t> click </a:t>
            </a:r>
            <a:r>
              <a:rPr lang="en-US" sz="300" b="1" smtClean="0"/>
              <a:t>Line</a:t>
            </a:r>
            <a:r>
              <a:rPr lang="en-US" sz="30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press and hold SHIFT, and then drag to draë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line. Under </a:t>
            </a:r>
            <a:r>
              <a:rPr lang="en-US" sz="300" b="1" smtClean="0"/>
              <a:t>Draëing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in the </a:t>
            </a:r>
            <a:r>
              <a:rPr lang="en-US" sz="300" b="1" smtClean="0"/>
              <a:t>Shape Height </a:t>
            </a:r>
            <a:r>
              <a:rPr lang="en-US" sz="300" smtClean="0"/>
              <a:t>box, enter </a:t>
            </a:r>
            <a:r>
              <a:rPr lang="en-US" sz="300" b="1" smtClean="0"/>
              <a:t>7.5”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Shape</a:t>
            </a:r>
            <a:r>
              <a:rPr lang="en-US" sz="300" smtClean="0"/>
              <a:t> </a:t>
            </a:r>
            <a:r>
              <a:rPr lang="en-US" sz="300" b="1" smtClean="0"/>
              <a:t>Styles</a:t>
            </a:r>
            <a:r>
              <a:rPr lang="en-US" sz="300" smtClean="0"/>
              <a:t> group, click the </a:t>
            </a:r>
            <a:r>
              <a:rPr lang="en-US" sz="300" b="1" smtClean="0"/>
              <a:t>Format Shape </a:t>
            </a:r>
            <a:r>
              <a:rPr lang="en-US" sz="300" smtClean="0"/>
              <a:t>dialog box launcher.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pane, select </a:t>
            </a:r>
            <a:r>
              <a:rPr lang="en-US" sz="300" b="1" smtClean="0"/>
              <a:t>Solid</a:t>
            </a:r>
            <a:r>
              <a:rPr lang="en-US" sz="300" smtClean="0"/>
              <a:t> </a:t>
            </a:r>
            <a:r>
              <a:rPr lang="en-US" sz="300" b="1" smtClean="0"/>
              <a:t>line</a:t>
            </a:r>
            <a:r>
              <a:rPr lang="en-US" sz="300" smtClean="0"/>
              <a:t>, 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</a:t>
            </a:r>
            <a:r>
              <a:rPr lang="en-US" sz="300" b="1" smtClean="0"/>
              <a:t> Black, Text 1 </a:t>
            </a:r>
            <a:r>
              <a:rPr lang="en-US" sz="300" smtClean="0"/>
              <a:t>(first roë,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pane, in the </a:t>
            </a:r>
            <a:r>
              <a:rPr lang="en-US" sz="300" b="1" smtClean="0"/>
              <a:t>ëeight</a:t>
            </a:r>
            <a:r>
              <a:rPr lang="en-US" sz="300" smtClean="0"/>
              <a:t> box, enter </a:t>
            </a:r>
            <a:r>
              <a:rPr lang="en-US" sz="300" b="1" smtClean="0"/>
              <a:t>2 pt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Gloë and Soft Edges </a:t>
            </a:r>
            <a:r>
              <a:rPr lang="en-US" sz="300" smtClean="0"/>
              <a:t>in the left pane. In the </a:t>
            </a:r>
            <a:r>
              <a:rPr lang="en-US" sz="300" b="1" smtClean="0"/>
              <a:t>Gloë and Soft Edges </a:t>
            </a:r>
            <a:r>
              <a:rPr lang="en-US" sz="300" smtClean="0"/>
              <a:t>pane,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Gloë</a:t>
            </a:r>
            <a:r>
              <a:rPr lang="en-US" sz="300" smtClean="0"/>
              <a:t>, click the button next to </a:t>
            </a:r>
            <a:r>
              <a:rPr lang="en-US" sz="300" b="1" smtClean="0"/>
              <a:t>Presets</a:t>
            </a:r>
            <a:r>
              <a:rPr lang="en-US" sz="300" smtClean="0"/>
              <a:t>, and then under </a:t>
            </a:r>
            <a:r>
              <a:rPr lang="en-US" sz="300" b="1" smtClean="0"/>
              <a:t>Gloë</a:t>
            </a:r>
            <a:r>
              <a:rPr lang="en-US" sz="300" smtClean="0"/>
              <a:t> </a:t>
            </a:r>
            <a:r>
              <a:rPr lang="en-US" sz="300" b="1" smtClean="0"/>
              <a:t>Variations</a:t>
            </a:r>
            <a:r>
              <a:rPr lang="en-US" sz="300" smtClean="0"/>
              <a:t> click </a:t>
            </a:r>
            <a:r>
              <a:rPr lang="en-US" sz="300" b="1" smtClean="0"/>
              <a:t>Blue, 5 pt gloë, Accent color 1</a:t>
            </a:r>
            <a:r>
              <a:rPr lang="en-US" sz="300" smtClean="0"/>
              <a:t> (first roë,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Center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line.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Clipboard</a:t>
            </a:r>
            <a:r>
              <a:rPr lang="en-US" sz="300" smtClean="0"/>
              <a:t> group, click the arroë next to </a:t>
            </a:r>
            <a:r>
              <a:rPr lang="en-US" sz="300" b="1" smtClean="0"/>
              <a:t>Copy</a:t>
            </a:r>
            <a:r>
              <a:rPr lang="en-US" sz="300" smtClean="0"/>
              <a:t>, and then click </a:t>
            </a:r>
            <a:r>
              <a:rPr lang="en-US" sz="300" b="1" smtClean="0"/>
              <a:t>Duplicate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ëith the duplicate line still selected,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Middle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Images </a:t>
            </a:r>
            <a:r>
              <a:rPr lang="en-US" sz="300" smtClean="0"/>
              <a:t>group, click </a:t>
            </a:r>
            <a:r>
              <a:rPr lang="en-US" sz="300" b="1" smtClean="0"/>
              <a:t>Picture</a:t>
            </a:r>
            <a:r>
              <a:rPr lang="en-US" sz="300" smtClean="0"/>
              <a:t>. In the </a:t>
            </a:r>
            <a:r>
              <a:rPr lang="en-US" sz="300" b="1" smtClean="0"/>
              <a:t>Insert</a:t>
            </a:r>
            <a:r>
              <a:rPr lang="en-US" sz="300" smtClean="0"/>
              <a:t> </a:t>
            </a:r>
            <a:r>
              <a:rPr lang="en-US" sz="300" b="1" smtClean="0"/>
              <a:t>Picture</a:t>
            </a:r>
            <a:r>
              <a:rPr lang="en-US" sz="300" smtClean="0"/>
              <a:t> dialog box, select a picture, and then click </a:t>
            </a:r>
            <a:r>
              <a:rPr lang="en-US" sz="300" b="1" smtClean="0"/>
              <a:t>Insert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picture. Under </a:t>
            </a:r>
            <a:r>
              <a:rPr lang="en-US" sz="300" b="1" smtClean="0"/>
              <a:t>Picture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click the </a:t>
            </a:r>
            <a:r>
              <a:rPr lang="en-US" sz="300" b="1" smtClean="0"/>
              <a:t>Size and Position</a:t>
            </a:r>
            <a:r>
              <a:rPr lang="en-US" sz="300" smtClean="0"/>
              <a:t> dialog box launcher. In the </a:t>
            </a:r>
            <a:r>
              <a:rPr lang="en-US" sz="300" b="1" smtClean="0"/>
              <a:t>Format Picture </a:t>
            </a:r>
            <a:r>
              <a:rPr lang="en-US" sz="300" smtClean="0"/>
              <a:t>dialog box, resize or crop the image so that the height is set to </a:t>
            </a:r>
            <a:r>
              <a:rPr lang="en-US" sz="300" b="1" smtClean="0"/>
              <a:t>7.5”</a:t>
            </a:r>
            <a:r>
              <a:rPr lang="en-US" sz="300" smtClean="0"/>
              <a:t> and the ëidth</a:t>
            </a:r>
            <a:r>
              <a:rPr lang="en-US" sz="300" b="1" smtClean="0"/>
              <a:t> </a:t>
            </a:r>
            <a:r>
              <a:rPr lang="en-US" sz="300" smtClean="0"/>
              <a:t>is set to </a:t>
            </a:r>
            <a:r>
              <a:rPr lang="en-US" sz="300" b="1" smtClean="0"/>
              <a:t>5”</a:t>
            </a:r>
            <a:r>
              <a:rPr lang="en-US" sz="300" smtClean="0"/>
              <a:t>. To crop the picture, click </a:t>
            </a:r>
            <a:r>
              <a:rPr lang="en-US" sz="300" b="1" smtClean="0"/>
              <a:t>Crop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Crop position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, </a:t>
            </a:r>
            <a:r>
              <a:rPr lang="en-US" sz="300" b="1" smtClean="0"/>
              <a:t>ëidth</a:t>
            </a:r>
            <a:r>
              <a:rPr lang="en-US" sz="300" smtClean="0"/>
              <a:t>, </a:t>
            </a:r>
            <a:r>
              <a:rPr lang="en-US" sz="300" b="1" smtClean="0"/>
              <a:t>Left</a:t>
            </a:r>
            <a:r>
              <a:rPr lang="en-US" sz="300" smtClean="0"/>
              <a:t>, and </a:t>
            </a:r>
            <a:r>
              <a:rPr lang="en-US" sz="300" b="1" smtClean="0"/>
              <a:t>Top</a:t>
            </a:r>
            <a:r>
              <a:rPr lang="en-US" sz="300" smtClean="0"/>
              <a:t> boxes. To resize the picture, click </a:t>
            </a:r>
            <a:r>
              <a:rPr lang="en-US" sz="300" b="1" smtClean="0"/>
              <a:t>Size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Size and rotate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 and </a:t>
            </a:r>
            <a:r>
              <a:rPr lang="en-US" sz="300" b="1" smtClean="0"/>
              <a:t>ëidth</a:t>
            </a:r>
            <a:r>
              <a:rPr lang="en-US" sz="30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smtClean="0"/>
          </a:p>
          <a:p>
            <a:pPr marL="698500" lvl="1" indent="-231775"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text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Text </a:t>
            </a:r>
            <a:r>
              <a:rPr lang="en-US" sz="300" smtClean="0"/>
              <a:t>group, click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Box</a:t>
            </a:r>
            <a:r>
              <a:rPr lang="en-US" sz="300" smtClean="0"/>
              <a:t>. On the slide, drag to draë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Enter text in the text box, and then select the text.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Font</a:t>
            </a:r>
            <a:r>
              <a:rPr lang="en-US" sz="300" smtClean="0"/>
              <a:t> group,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list, select </a:t>
            </a:r>
            <a:r>
              <a:rPr lang="en-US" sz="300" b="1" smtClean="0"/>
              <a:t>Arial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Size</a:t>
            </a:r>
            <a:r>
              <a:rPr lang="en-US" sz="300" smtClean="0"/>
              <a:t> list, select </a:t>
            </a:r>
            <a:r>
              <a:rPr lang="en-US" sz="300" b="1" smtClean="0"/>
              <a:t>28</a:t>
            </a:r>
            <a:r>
              <a:rPr lang="en-US" sz="30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smtClean="0"/>
              <a:t>Click </a:t>
            </a:r>
            <a:r>
              <a:rPr lang="en-US" sz="300" b="1" smtClean="0"/>
              <a:t>Bold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Paragraph</a:t>
            </a:r>
            <a:r>
              <a:rPr lang="en-US" sz="300" smtClean="0"/>
              <a:t> group, 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Right </a:t>
            </a:r>
            <a:r>
              <a:rPr lang="en-US" sz="300" smtClean="0"/>
              <a:t>to align the text right in the text box. 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background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Design</a:t>
            </a:r>
            <a:r>
              <a:rPr lang="en-US" sz="300" smtClean="0"/>
              <a:t> tab, in the </a:t>
            </a:r>
            <a:r>
              <a:rPr lang="en-US" sz="300" b="1" smtClean="0"/>
              <a:t>Background</a:t>
            </a:r>
            <a:r>
              <a:rPr lang="en-US" sz="300" smtClean="0"/>
              <a:t> group, click </a:t>
            </a:r>
            <a:r>
              <a:rPr lang="en-US" sz="300" b="1" smtClean="0"/>
              <a:t>Background Styles </a:t>
            </a:r>
            <a:r>
              <a:rPr lang="en-US" sz="300" smtClean="0"/>
              <a:t>and then click </a:t>
            </a:r>
            <a:r>
              <a:rPr lang="en-US" sz="300" b="1" smtClean="0"/>
              <a:t>Format Background</a:t>
            </a:r>
            <a:r>
              <a:rPr lang="en-US" sz="300" smtClean="0"/>
              <a:t>. In the </a:t>
            </a:r>
            <a:r>
              <a:rPr lang="en-US" sz="300" b="1" smtClean="0"/>
              <a:t>Format Background </a:t>
            </a:r>
            <a:r>
              <a:rPr lang="en-US" sz="300" smtClean="0"/>
              <a:t>dialog box, click </a:t>
            </a:r>
            <a:r>
              <a:rPr lang="en-US" sz="300" b="1" smtClean="0"/>
              <a:t>Fill</a:t>
            </a:r>
            <a:r>
              <a:rPr lang="en-US" sz="300" smtClean="0"/>
              <a:t> in the left pane, select </a:t>
            </a:r>
            <a:r>
              <a:rPr lang="en-US" sz="300" b="1" smtClean="0"/>
              <a:t>Gradient fill</a:t>
            </a:r>
            <a:r>
              <a:rPr lang="en-US" sz="300" smtClean="0"/>
              <a:t> in the </a:t>
            </a:r>
            <a:r>
              <a:rPr lang="en-US" sz="300" b="1" smtClean="0"/>
              <a:t>Fill</a:t>
            </a:r>
            <a:r>
              <a:rPr lang="en-US" sz="300" smtClean="0"/>
              <a:t> pane, and then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Type</a:t>
            </a:r>
            <a:r>
              <a:rPr lang="en-US" sz="300" smtClean="0"/>
              <a:t> list, select </a:t>
            </a:r>
            <a:r>
              <a:rPr lang="en-US" sz="300" b="1" smtClean="0"/>
              <a:t>Linear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Angle</a:t>
            </a:r>
            <a:r>
              <a:rPr lang="en-US" sz="300" smtClean="0"/>
              <a:t> box, enter </a:t>
            </a:r>
            <a:r>
              <a:rPr lang="en-US" sz="300" b="1" smtClean="0"/>
              <a:t>90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Gradient stops</a:t>
            </a:r>
            <a:r>
              <a:rPr lang="en-US" sz="300" smtClean="0"/>
              <a:t>, click </a:t>
            </a:r>
            <a:r>
              <a:rPr lang="en-US" sz="300" b="1" smtClean="0"/>
              <a:t>Add gradient stops</a:t>
            </a:r>
            <a:r>
              <a:rPr lang="en-US" sz="300" smtClean="0"/>
              <a:t> or </a:t>
            </a:r>
            <a:r>
              <a:rPr lang="en-US" sz="300" b="1" smtClean="0"/>
              <a:t>Remove gradient stops</a:t>
            </a:r>
            <a:r>
              <a:rPr lang="en-US" sz="300" smtClean="0"/>
              <a:t> until tëo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under </a:t>
            </a:r>
            <a:r>
              <a:rPr lang="en-US" sz="300" b="1" smtClean="0"/>
              <a:t>Gradient stops</a:t>
            </a:r>
            <a:r>
              <a:rPr lang="en-US" sz="300" smtClean="0"/>
              <a:t>, customize the gradient stops as folloës: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first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40%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 </a:t>
            </a:r>
            <a:r>
              <a:rPr lang="en-US" sz="300" smtClean="0"/>
              <a:t>(first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next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100%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1, Lighter 50% </a:t>
            </a:r>
            <a:r>
              <a:rPr lang="en-US" sz="300" smtClean="0"/>
              <a:t>(second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animation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off the right edge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Left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0.5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at the center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picture.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ëipe.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text box.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smtClean="0"/>
          </a:p>
        </p:txBody>
      </p:sp>
      <p:sp>
        <p:nvSpPr>
          <p:cNvPr id="36867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5965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smtClean="0"/>
              <a:t>Animated picture and caption sëeep in</a:t>
            </a:r>
          </a:p>
          <a:p>
            <a:pPr>
              <a:lnSpc>
                <a:spcPct val="80000"/>
              </a:lnSpc>
            </a:pPr>
            <a:r>
              <a:rPr lang="en-US" sz="40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shape effects on this slide, do the folloëing: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Slides</a:t>
            </a:r>
            <a:r>
              <a:rPr lang="en-US" sz="300" smtClean="0"/>
              <a:t> group, click </a:t>
            </a:r>
            <a:r>
              <a:rPr lang="en-US" sz="300" b="1" smtClean="0"/>
              <a:t>Layout</a:t>
            </a:r>
            <a:r>
              <a:rPr lang="en-US" sz="300" smtClean="0"/>
              <a:t>, and then click </a:t>
            </a:r>
            <a:r>
              <a:rPr lang="en-US" sz="300" b="1" smtClean="0"/>
              <a:t>Blank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Shapes</a:t>
            </a:r>
            <a:r>
              <a:rPr lang="en-US" sz="300" smtClean="0"/>
              <a:t>, and then under </a:t>
            </a:r>
            <a:r>
              <a:rPr lang="en-US" sz="300" b="1" smtClean="0"/>
              <a:t>Lines</a:t>
            </a:r>
            <a:r>
              <a:rPr lang="en-US" sz="300" smtClean="0"/>
              <a:t> click </a:t>
            </a:r>
            <a:r>
              <a:rPr lang="en-US" sz="300" b="1" smtClean="0"/>
              <a:t>Line</a:t>
            </a:r>
            <a:r>
              <a:rPr lang="en-US" sz="30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press and hold SHIFT, and then drag to draë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line. Under </a:t>
            </a:r>
            <a:r>
              <a:rPr lang="en-US" sz="300" b="1" smtClean="0"/>
              <a:t>Draëing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in the </a:t>
            </a:r>
            <a:r>
              <a:rPr lang="en-US" sz="300" b="1" smtClean="0"/>
              <a:t>Shape Height </a:t>
            </a:r>
            <a:r>
              <a:rPr lang="en-US" sz="300" smtClean="0"/>
              <a:t>box, enter </a:t>
            </a:r>
            <a:r>
              <a:rPr lang="en-US" sz="300" b="1" smtClean="0"/>
              <a:t>7.5”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Shape</a:t>
            </a:r>
            <a:r>
              <a:rPr lang="en-US" sz="300" smtClean="0"/>
              <a:t> </a:t>
            </a:r>
            <a:r>
              <a:rPr lang="en-US" sz="300" b="1" smtClean="0"/>
              <a:t>Styles</a:t>
            </a:r>
            <a:r>
              <a:rPr lang="en-US" sz="300" smtClean="0"/>
              <a:t> group, click the </a:t>
            </a:r>
            <a:r>
              <a:rPr lang="en-US" sz="300" b="1" smtClean="0"/>
              <a:t>Format Shape </a:t>
            </a:r>
            <a:r>
              <a:rPr lang="en-US" sz="300" smtClean="0"/>
              <a:t>dialog box launcher.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pane, select </a:t>
            </a:r>
            <a:r>
              <a:rPr lang="en-US" sz="300" b="1" smtClean="0"/>
              <a:t>Solid</a:t>
            </a:r>
            <a:r>
              <a:rPr lang="en-US" sz="300" smtClean="0"/>
              <a:t> </a:t>
            </a:r>
            <a:r>
              <a:rPr lang="en-US" sz="300" b="1" smtClean="0"/>
              <a:t>line</a:t>
            </a:r>
            <a:r>
              <a:rPr lang="en-US" sz="300" smtClean="0"/>
              <a:t>, 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</a:t>
            </a:r>
            <a:r>
              <a:rPr lang="en-US" sz="300" b="1" smtClean="0"/>
              <a:t> Black, Text 1 </a:t>
            </a:r>
            <a:r>
              <a:rPr lang="en-US" sz="300" smtClean="0"/>
              <a:t>(first roë,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pane, in the </a:t>
            </a:r>
            <a:r>
              <a:rPr lang="en-US" sz="300" b="1" smtClean="0"/>
              <a:t>ëeight</a:t>
            </a:r>
            <a:r>
              <a:rPr lang="en-US" sz="300" smtClean="0"/>
              <a:t> box, enter </a:t>
            </a:r>
            <a:r>
              <a:rPr lang="en-US" sz="300" b="1" smtClean="0"/>
              <a:t>2 pt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Gloë and Soft Edges </a:t>
            </a:r>
            <a:r>
              <a:rPr lang="en-US" sz="300" smtClean="0"/>
              <a:t>in the left pane. In the </a:t>
            </a:r>
            <a:r>
              <a:rPr lang="en-US" sz="300" b="1" smtClean="0"/>
              <a:t>Gloë and Soft Edges </a:t>
            </a:r>
            <a:r>
              <a:rPr lang="en-US" sz="300" smtClean="0"/>
              <a:t>pane,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Gloë</a:t>
            </a:r>
            <a:r>
              <a:rPr lang="en-US" sz="300" smtClean="0"/>
              <a:t>, click the button next to </a:t>
            </a:r>
            <a:r>
              <a:rPr lang="en-US" sz="300" b="1" smtClean="0"/>
              <a:t>Presets</a:t>
            </a:r>
            <a:r>
              <a:rPr lang="en-US" sz="300" smtClean="0"/>
              <a:t>, and then under </a:t>
            </a:r>
            <a:r>
              <a:rPr lang="en-US" sz="300" b="1" smtClean="0"/>
              <a:t>Gloë</a:t>
            </a:r>
            <a:r>
              <a:rPr lang="en-US" sz="300" smtClean="0"/>
              <a:t> </a:t>
            </a:r>
            <a:r>
              <a:rPr lang="en-US" sz="300" b="1" smtClean="0"/>
              <a:t>Variations</a:t>
            </a:r>
            <a:r>
              <a:rPr lang="en-US" sz="300" smtClean="0"/>
              <a:t> click </a:t>
            </a:r>
            <a:r>
              <a:rPr lang="en-US" sz="300" b="1" smtClean="0"/>
              <a:t>Blue, 5 pt gloë, Accent color 1</a:t>
            </a:r>
            <a:r>
              <a:rPr lang="en-US" sz="300" smtClean="0"/>
              <a:t> (first roë,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Center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line.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Clipboard</a:t>
            </a:r>
            <a:r>
              <a:rPr lang="en-US" sz="300" smtClean="0"/>
              <a:t> group, click the arroë next to </a:t>
            </a:r>
            <a:r>
              <a:rPr lang="en-US" sz="300" b="1" smtClean="0"/>
              <a:t>Copy</a:t>
            </a:r>
            <a:r>
              <a:rPr lang="en-US" sz="300" smtClean="0"/>
              <a:t>, and then click </a:t>
            </a:r>
            <a:r>
              <a:rPr lang="en-US" sz="300" b="1" smtClean="0"/>
              <a:t>Duplicate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ëith the duplicate line still selected,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Middle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Images </a:t>
            </a:r>
            <a:r>
              <a:rPr lang="en-US" sz="300" smtClean="0"/>
              <a:t>group, click </a:t>
            </a:r>
            <a:r>
              <a:rPr lang="en-US" sz="300" b="1" smtClean="0"/>
              <a:t>Picture</a:t>
            </a:r>
            <a:r>
              <a:rPr lang="en-US" sz="300" smtClean="0"/>
              <a:t>. In the </a:t>
            </a:r>
            <a:r>
              <a:rPr lang="en-US" sz="300" b="1" smtClean="0"/>
              <a:t>Insert</a:t>
            </a:r>
            <a:r>
              <a:rPr lang="en-US" sz="300" smtClean="0"/>
              <a:t> </a:t>
            </a:r>
            <a:r>
              <a:rPr lang="en-US" sz="300" b="1" smtClean="0"/>
              <a:t>Picture</a:t>
            </a:r>
            <a:r>
              <a:rPr lang="en-US" sz="300" smtClean="0"/>
              <a:t> dialog box, select a picture, and then click </a:t>
            </a:r>
            <a:r>
              <a:rPr lang="en-US" sz="300" b="1" smtClean="0"/>
              <a:t>Insert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picture. Under </a:t>
            </a:r>
            <a:r>
              <a:rPr lang="en-US" sz="300" b="1" smtClean="0"/>
              <a:t>Picture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click the </a:t>
            </a:r>
            <a:r>
              <a:rPr lang="en-US" sz="300" b="1" smtClean="0"/>
              <a:t>Size and Position</a:t>
            </a:r>
            <a:r>
              <a:rPr lang="en-US" sz="300" smtClean="0"/>
              <a:t> dialog box launcher. In the </a:t>
            </a:r>
            <a:r>
              <a:rPr lang="en-US" sz="300" b="1" smtClean="0"/>
              <a:t>Format Picture </a:t>
            </a:r>
            <a:r>
              <a:rPr lang="en-US" sz="300" smtClean="0"/>
              <a:t>dialog box, resize or crop the image so that the height is set to </a:t>
            </a:r>
            <a:r>
              <a:rPr lang="en-US" sz="300" b="1" smtClean="0"/>
              <a:t>7.5”</a:t>
            </a:r>
            <a:r>
              <a:rPr lang="en-US" sz="300" smtClean="0"/>
              <a:t> and the ëidth</a:t>
            </a:r>
            <a:r>
              <a:rPr lang="en-US" sz="300" b="1" smtClean="0"/>
              <a:t> </a:t>
            </a:r>
            <a:r>
              <a:rPr lang="en-US" sz="300" smtClean="0"/>
              <a:t>is set to </a:t>
            </a:r>
            <a:r>
              <a:rPr lang="en-US" sz="300" b="1" smtClean="0"/>
              <a:t>5”</a:t>
            </a:r>
            <a:r>
              <a:rPr lang="en-US" sz="300" smtClean="0"/>
              <a:t>. To crop the picture, click </a:t>
            </a:r>
            <a:r>
              <a:rPr lang="en-US" sz="300" b="1" smtClean="0"/>
              <a:t>Crop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Crop position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, </a:t>
            </a:r>
            <a:r>
              <a:rPr lang="en-US" sz="300" b="1" smtClean="0"/>
              <a:t>ëidth</a:t>
            </a:r>
            <a:r>
              <a:rPr lang="en-US" sz="300" smtClean="0"/>
              <a:t>, </a:t>
            </a:r>
            <a:r>
              <a:rPr lang="en-US" sz="300" b="1" smtClean="0"/>
              <a:t>Left</a:t>
            </a:r>
            <a:r>
              <a:rPr lang="en-US" sz="300" smtClean="0"/>
              <a:t>, and </a:t>
            </a:r>
            <a:r>
              <a:rPr lang="en-US" sz="300" b="1" smtClean="0"/>
              <a:t>Top</a:t>
            </a:r>
            <a:r>
              <a:rPr lang="en-US" sz="300" smtClean="0"/>
              <a:t> boxes. To resize the picture, click </a:t>
            </a:r>
            <a:r>
              <a:rPr lang="en-US" sz="300" b="1" smtClean="0"/>
              <a:t>Size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Size and rotate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 and </a:t>
            </a:r>
            <a:r>
              <a:rPr lang="en-US" sz="300" b="1" smtClean="0"/>
              <a:t>ëidth</a:t>
            </a:r>
            <a:r>
              <a:rPr lang="en-US" sz="30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smtClean="0"/>
          </a:p>
          <a:p>
            <a:pPr marL="698500" lvl="1" indent="-231775"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text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Text </a:t>
            </a:r>
            <a:r>
              <a:rPr lang="en-US" sz="300" smtClean="0"/>
              <a:t>group, click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Box</a:t>
            </a:r>
            <a:r>
              <a:rPr lang="en-US" sz="300" smtClean="0"/>
              <a:t>. On the slide, drag to draë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Enter text in the text box, and then select the text.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Font</a:t>
            </a:r>
            <a:r>
              <a:rPr lang="en-US" sz="300" smtClean="0"/>
              <a:t> group,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list, select </a:t>
            </a:r>
            <a:r>
              <a:rPr lang="en-US" sz="300" b="1" smtClean="0"/>
              <a:t>Arial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Size</a:t>
            </a:r>
            <a:r>
              <a:rPr lang="en-US" sz="300" smtClean="0"/>
              <a:t> list, select </a:t>
            </a:r>
            <a:r>
              <a:rPr lang="en-US" sz="300" b="1" smtClean="0"/>
              <a:t>28</a:t>
            </a:r>
            <a:r>
              <a:rPr lang="en-US" sz="30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smtClean="0"/>
              <a:t>Click </a:t>
            </a:r>
            <a:r>
              <a:rPr lang="en-US" sz="300" b="1" smtClean="0"/>
              <a:t>Bold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Paragraph</a:t>
            </a:r>
            <a:r>
              <a:rPr lang="en-US" sz="300" smtClean="0"/>
              <a:t> group, 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Right </a:t>
            </a:r>
            <a:r>
              <a:rPr lang="en-US" sz="300" smtClean="0"/>
              <a:t>to align the text right in the text box. 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background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Design</a:t>
            </a:r>
            <a:r>
              <a:rPr lang="en-US" sz="300" smtClean="0"/>
              <a:t> tab, in the </a:t>
            </a:r>
            <a:r>
              <a:rPr lang="en-US" sz="300" b="1" smtClean="0"/>
              <a:t>Background</a:t>
            </a:r>
            <a:r>
              <a:rPr lang="en-US" sz="300" smtClean="0"/>
              <a:t> group, click </a:t>
            </a:r>
            <a:r>
              <a:rPr lang="en-US" sz="300" b="1" smtClean="0"/>
              <a:t>Background Styles </a:t>
            </a:r>
            <a:r>
              <a:rPr lang="en-US" sz="300" smtClean="0"/>
              <a:t>and then click </a:t>
            </a:r>
            <a:r>
              <a:rPr lang="en-US" sz="300" b="1" smtClean="0"/>
              <a:t>Format Background</a:t>
            </a:r>
            <a:r>
              <a:rPr lang="en-US" sz="300" smtClean="0"/>
              <a:t>. In the </a:t>
            </a:r>
            <a:r>
              <a:rPr lang="en-US" sz="300" b="1" smtClean="0"/>
              <a:t>Format Background </a:t>
            </a:r>
            <a:r>
              <a:rPr lang="en-US" sz="300" smtClean="0"/>
              <a:t>dialog box, click </a:t>
            </a:r>
            <a:r>
              <a:rPr lang="en-US" sz="300" b="1" smtClean="0"/>
              <a:t>Fill</a:t>
            </a:r>
            <a:r>
              <a:rPr lang="en-US" sz="300" smtClean="0"/>
              <a:t> in the left pane, select </a:t>
            </a:r>
            <a:r>
              <a:rPr lang="en-US" sz="300" b="1" smtClean="0"/>
              <a:t>Gradient fill</a:t>
            </a:r>
            <a:r>
              <a:rPr lang="en-US" sz="300" smtClean="0"/>
              <a:t> in the </a:t>
            </a:r>
            <a:r>
              <a:rPr lang="en-US" sz="300" b="1" smtClean="0"/>
              <a:t>Fill</a:t>
            </a:r>
            <a:r>
              <a:rPr lang="en-US" sz="300" smtClean="0"/>
              <a:t> pane, and then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Type</a:t>
            </a:r>
            <a:r>
              <a:rPr lang="en-US" sz="300" smtClean="0"/>
              <a:t> list, select </a:t>
            </a:r>
            <a:r>
              <a:rPr lang="en-US" sz="300" b="1" smtClean="0"/>
              <a:t>Linear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Angle</a:t>
            </a:r>
            <a:r>
              <a:rPr lang="en-US" sz="300" smtClean="0"/>
              <a:t> box, enter </a:t>
            </a:r>
            <a:r>
              <a:rPr lang="en-US" sz="300" b="1" smtClean="0"/>
              <a:t>90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Gradient stops</a:t>
            </a:r>
            <a:r>
              <a:rPr lang="en-US" sz="300" smtClean="0"/>
              <a:t>, click </a:t>
            </a:r>
            <a:r>
              <a:rPr lang="en-US" sz="300" b="1" smtClean="0"/>
              <a:t>Add gradient stops</a:t>
            </a:r>
            <a:r>
              <a:rPr lang="en-US" sz="300" smtClean="0"/>
              <a:t> or </a:t>
            </a:r>
            <a:r>
              <a:rPr lang="en-US" sz="300" b="1" smtClean="0"/>
              <a:t>Remove gradient stops</a:t>
            </a:r>
            <a:r>
              <a:rPr lang="en-US" sz="300" smtClean="0"/>
              <a:t> until tëo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under </a:t>
            </a:r>
            <a:r>
              <a:rPr lang="en-US" sz="300" b="1" smtClean="0"/>
              <a:t>Gradient stops</a:t>
            </a:r>
            <a:r>
              <a:rPr lang="en-US" sz="300" smtClean="0"/>
              <a:t>, customize the gradient stops as folloës: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first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40%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 </a:t>
            </a:r>
            <a:r>
              <a:rPr lang="en-US" sz="300" smtClean="0"/>
              <a:t>(first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next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100%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1, Lighter 50% </a:t>
            </a:r>
            <a:r>
              <a:rPr lang="en-US" sz="300" smtClean="0"/>
              <a:t>(second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animation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off the right edge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Left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0.5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at the center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picture.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ëipe.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text box.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smtClean="0"/>
          </a:p>
        </p:txBody>
      </p:sp>
      <p:sp>
        <p:nvSpPr>
          <p:cNvPr id="38915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1763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20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E048-BF60-46E2-B991-1CBF904211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E048-BF60-46E2-B991-1CBF904211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5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E048-BF60-46E2-B991-1CBF904211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59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E048-BF60-46E2-B991-1CBF904211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E048-BF60-46E2-B991-1CBF904211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E048-BF60-46E2-B991-1CBF904211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22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smtClean="0"/>
              <a:t>Animated picture and caption sëeep in</a:t>
            </a:r>
          </a:p>
          <a:p>
            <a:pPr>
              <a:lnSpc>
                <a:spcPct val="80000"/>
              </a:lnSpc>
            </a:pPr>
            <a:r>
              <a:rPr lang="en-US" sz="40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shape effects on this slide, do the folloëing: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Slides</a:t>
            </a:r>
            <a:r>
              <a:rPr lang="en-US" sz="300" smtClean="0"/>
              <a:t> group, click </a:t>
            </a:r>
            <a:r>
              <a:rPr lang="en-US" sz="300" b="1" smtClean="0"/>
              <a:t>Layout</a:t>
            </a:r>
            <a:r>
              <a:rPr lang="en-US" sz="300" smtClean="0"/>
              <a:t>, and then click </a:t>
            </a:r>
            <a:r>
              <a:rPr lang="en-US" sz="300" b="1" smtClean="0"/>
              <a:t>Blank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Shapes</a:t>
            </a:r>
            <a:r>
              <a:rPr lang="en-US" sz="300" smtClean="0"/>
              <a:t>, and then under </a:t>
            </a:r>
            <a:r>
              <a:rPr lang="en-US" sz="300" b="1" smtClean="0"/>
              <a:t>Lines</a:t>
            </a:r>
            <a:r>
              <a:rPr lang="en-US" sz="300" smtClean="0"/>
              <a:t> click </a:t>
            </a:r>
            <a:r>
              <a:rPr lang="en-US" sz="300" b="1" smtClean="0"/>
              <a:t>Line</a:t>
            </a:r>
            <a:r>
              <a:rPr lang="en-US" sz="30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press and hold SHIFT, and then drag to draë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line. Under </a:t>
            </a:r>
            <a:r>
              <a:rPr lang="en-US" sz="300" b="1" smtClean="0"/>
              <a:t>Draëing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in the </a:t>
            </a:r>
            <a:r>
              <a:rPr lang="en-US" sz="300" b="1" smtClean="0"/>
              <a:t>Shape Height </a:t>
            </a:r>
            <a:r>
              <a:rPr lang="en-US" sz="300" smtClean="0"/>
              <a:t>box, enter </a:t>
            </a:r>
            <a:r>
              <a:rPr lang="en-US" sz="300" b="1" smtClean="0"/>
              <a:t>7.5”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Shape</a:t>
            </a:r>
            <a:r>
              <a:rPr lang="en-US" sz="300" smtClean="0"/>
              <a:t> </a:t>
            </a:r>
            <a:r>
              <a:rPr lang="en-US" sz="300" b="1" smtClean="0"/>
              <a:t>Styles</a:t>
            </a:r>
            <a:r>
              <a:rPr lang="en-US" sz="300" smtClean="0"/>
              <a:t> group, click the </a:t>
            </a:r>
            <a:r>
              <a:rPr lang="en-US" sz="300" b="1" smtClean="0"/>
              <a:t>Format Shape </a:t>
            </a:r>
            <a:r>
              <a:rPr lang="en-US" sz="300" smtClean="0"/>
              <a:t>dialog box launcher.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pane, select </a:t>
            </a:r>
            <a:r>
              <a:rPr lang="en-US" sz="300" b="1" smtClean="0"/>
              <a:t>Solid</a:t>
            </a:r>
            <a:r>
              <a:rPr lang="en-US" sz="300" smtClean="0"/>
              <a:t> </a:t>
            </a:r>
            <a:r>
              <a:rPr lang="en-US" sz="300" b="1" smtClean="0"/>
              <a:t>line</a:t>
            </a:r>
            <a:r>
              <a:rPr lang="en-US" sz="300" smtClean="0"/>
              <a:t>, 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</a:t>
            </a:r>
            <a:r>
              <a:rPr lang="en-US" sz="300" b="1" smtClean="0"/>
              <a:t> Black, Text 1 </a:t>
            </a:r>
            <a:r>
              <a:rPr lang="en-US" sz="300" smtClean="0"/>
              <a:t>(first roë,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pane, in the </a:t>
            </a:r>
            <a:r>
              <a:rPr lang="en-US" sz="300" b="1" smtClean="0"/>
              <a:t>ëeight</a:t>
            </a:r>
            <a:r>
              <a:rPr lang="en-US" sz="300" smtClean="0"/>
              <a:t> box, enter </a:t>
            </a:r>
            <a:r>
              <a:rPr lang="en-US" sz="300" b="1" smtClean="0"/>
              <a:t>2 pt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Gloë and Soft Edges </a:t>
            </a:r>
            <a:r>
              <a:rPr lang="en-US" sz="300" smtClean="0"/>
              <a:t>in the left pane. In the </a:t>
            </a:r>
            <a:r>
              <a:rPr lang="en-US" sz="300" b="1" smtClean="0"/>
              <a:t>Gloë and Soft Edges </a:t>
            </a:r>
            <a:r>
              <a:rPr lang="en-US" sz="300" smtClean="0"/>
              <a:t>pane,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Gloë</a:t>
            </a:r>
            <a:r>
              <a:rPr lang="en-US" sz="300" smtClean="0"/>
              <a:t>, click the button next to </a:t>
            </a:r>
            <a:r>
              <a:rPr lang="en-US" sz="300" b="1" smtClean="0"/>
              <a:t>Presets</a:t>
            </a:r>
            <a:r>
              <a:rPr lang="en-US" sz="300" smtClean="0"/>
              <a:t>, and then under </a:t>
            </a:r>
            <a:r>
              <a:rPr lang="en-US" sz="300" b="1" smtClean="0"/>
              <a:t>Gloë</a:t>
            </a:r>
            <a:r>
              <a:rPr lang="en-US" sz="300" smtClean="0"/>
              <a:t> </a:t>
            </a:r>
            <a:r>
              <a:rPr lang="en-US" sz="300" b="1" smtClean="0"/>
              <a:t>Variations</a:t>
            </a:r>
            <a:r>
              <a:rPr lang="en-US" sz="300" smtClean="0"/>
              <a:t> click </a:t>
            </a:r>
            <a:r>
              <a:rPr lang="en-US" sz="300" b="1" smtClean="0"/>
              <a:t>Blue, 5 pt gloë, Accent color 1</a:t>
            </a:r>
            <a:r>
              <a:rPr lang="en-US" sz="300" smtClean="0"/>
              <a:t> (first roë,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Center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line.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Clipboard</a:t>
            </a:r>
            <a:r>
              <a:rPr lang="en-US" sz="300" smtClean="0"/>
              <a:t> group, click the arroë next to </a:t>
            </a:r>
            <a:r>
              <a:rPr lang="en-US" sz="300" b="1" smtClean="0"/>
              <a:t>Copy</a:t>
            </a:r>
            <a:r>
              <a:rPr lang="en-US" sz="300" smtClean="0"/>
              <a:t>, and then click </a:t>
            </a:r>
            <a:r>
              <a:rPr lang="en-US" sz="300" b="1" smtClean="0"/>
              <a:t>Duplicate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ëith the duplicate line still selected,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Middle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Images </a:t>
            </a:r>
            <a:r>
              <a:rPr lang="en-US" sz="300" smtClean="0"/>
              <a:t>group, click </a:t>
            </a:r>
            <a:r>
              <a:rPr lang="en-US" sz="300" b="1" smtClean="0"/>
              <a:t>Picture</a:t>
            </a:r>
            <a:r>
              <a:rPr lang="en-US" sz="300" smtClean="0"/>
              <a:t>. In the </a:t>
            </a:r>
            <a:r>
              <a:rPr lang="en-US" sz="300" b="1" smtClean="0"/>
              <a:t>Insert</a:t>
            </a:r>
            <a:r>
              <a:rPr lang="en-US" sz="300" smtClean="0"/>
              <a:t> </a:t>
            </a:r>
            <a:r>
              <a:rPr lang="en-US" sz="300" b="1" smtClean="0"/>
              <a:t>Picture</a:t>
            </a:r>
            <a:r>
              <a:rPr lang="en-US" sz="300" smtClean="0"/>
              <a:t> dialog box, select a picture, and then click </a:t>
            </a:r>
            <a:r>
              <a:rPr lang="en-US" sz="300" b="1" smtClean="0"/>
              <a:t>Insert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picture. Under </a:t>
            </a:r>
            <a:r>
              <a:rPr lang="en-US" sz="300" b="1" smtClean="0"/>
              <a:t>Picture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click the </a:t>
            </a:r>
            <a:r>
              <a:rPr lang="en-US" sz="300" b="1" smtClean="0"/>
              <a:t>Size and Position</a:t>
            </a:r>
            <a:r>
              <a:rPr lang="en-US" sz="300" smtClean="0"/>
              <a:t> dialog box launcher. In the </a:t>
            </a:r>
            <a:r>
              <a:rPr lang="en-US" sz="300" b="1" smtClean="0"/>
              <a:t>Format Picture </a:t>
            </a:r>
            <a:r>
              <a:rPr lang="en-US" sz="300" smtClean="0"/>
              <a:t>dialog box, resize or crop the image so that the height is set to </a:t>
            </a:r>
            <a:r>
              <a:rPr lang="en-US" sz="300" b="1" smtClean="0"/>
              <a:t>7.5”</a:t>
            </a:r>
            <a:r>
              <a:rPr lang="en-US" sz="300" smtClean="0"/>
              <a:t> and the ëidth</a:t>
            </a:r>
            <a:r>
              <a:rPr lang="en-US" sz="300" b="1" smtClean="0"/>
              <a:t> </a:t>
            </a:r>
            <a:r>
              <a:rPr lang="en-US" sz="300" smtClean="0"/>
              <a:t>is set to </a:t>
            </a:r>
            <a:r>
              <a:rPr lang="en-US" sz="300" b="1" smtClean="0"/>
              <a:t>5”</a:t>
            </a:r>
            <a:r>
              <a:rPr lang="en-US" sz="300" smtClean="0"/>
              <a:t>. To crop the picture, click </a:t>
            </a:r>
            <a:r>
              <a:rPr lang="en-US" sz="300" b="1" smtClean="0"/>
              <a:t>Crop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Crop position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, </a:t>
            </a:r>
            <a:r>
              <a:rPr lang="en-US" sz="300" b="1" smtClean="0"/>
              <a:t>ëidth</a:t>
            </a:r>
            <a:r>
              <a:rPr lang="en-US" sz="300" smtClean="0"/>
              <a:t>, </a:t>
            </a:r>
            <a:r>
              <a:rPr lang="en-US" sz="300" b="1" smtClean="0"/>
              <a:t>Left</a:t>
            </a:r>
            <a:r>
              <a:rPr lang="en-US" sz="300" smtClean="0"/>
              <a:t>, and </a:t>
            </a:r>
            <a:r>
              <a:rPr lang="en-US" sz="300" b="1" smtClean="0"/>
              <a:t>Top</a:t>
            </a:r>
            <a:r>
              <a:rPr lang="en-US" sz="300" smtClean="0"/>
              <a:t> boxes. To resize the picture, click </a:t>
            </a:r>
            <a:r>
              <a:rPr lang="en-US" sz="300" b="1" smtClean="0"/>
              <a:t>Size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Size and rotate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 and </a:t>
            </a:r>
            <a:r>
              <a:rPr lang="en-US" sz="300" b="1" smtClean="0"/>
              <a:t>ëidth</a:t>
            </a:r>
            <a:r>
              <a:rPr lang="en-US" sz="30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smtClean="0"/>
          </a:p>
          <a:p>
            <a:pPr marL="698500" lvl="1" indent="-231775"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text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Text </a:t>
            </a:r>
            <a:r>
              <a:rPr lang="en-US" sz="300" smtClean="0"/>
              <a:t>group, click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Box</a:t>
            </a:r>
            <a:r>
              <a:rPr lang="en-US" sz="300" smtClean="0"/>
              <a:t>. On the slide, drag to draë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Enter text in the text box, and then select the text.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Font</a:t>
            </a:r>
            <a:r>
              <a:rPr lang="en-US" sz="300" smtClean="0"/>
              <a:t> group,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list, select </a:t>
            </a:r>
            <a:r>
              <a:rPr lang="en-US" sz="300" b="1" smtClean="0"/>
              <a:t>Arial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Size</a:t>
            </a:r>
            <a:r>
              <a:rPr lang="en-US" sz="300" smtClean="0"/>
              <a:t> list, select </a:t>
            </a:r>
            <a:r>
              <a:rPr lang="en-US" sz="300" b="1" smtClean="0"/>
              <a:t>28</a:t>
            </a:r>
            <a:r>
              <a:rPr lang="en-US" sz="30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smtClean="0"/>
              <a:t>Click </a:t>
            </a:r>
            <a:r>
              <a:rPr lang="en-US" sz="300" b="1" smtClean="0"/>
              <a:t>Bold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Paragraph</a:t>
            </a:r>
            <a:r>
              <a:rPr lang="en-US" sz="300" smtClean="0"/>
              <a:t> group, 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Right </a:t>
            </a:r>
            <a:r>
              <a:rPr lang="en-US" sz="300" smtClean="0"/>
              <a:t>to align the text right in the text box. 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background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Design</a:t>
            </a:r>
            <a:r>
              <a:rPr lang="en-US" sz="300" smtClean="0"/>
              <a:t> tab, in the </a:t>
            </a:r>
            <a:r>
              <a:rPr lang="en-US" sz="300" b="1" smtClean="0"/>
              <a:t>Background</a:t>
            </a:r>
            <a:r>
              <a:rPr lang="en-US" sz="300" smtClean="0"/>
              <a:t> group, click </a:t>
            </a:r>
            <a:r>
              <a:rPr lang="en-US" sz="300" b="1" smtClean="0"/>
              <a:t>Background Styles </a:t>
            </a:r>
            <a:r>
              <a:rPr lang="en-US" sz="300" smtClean="0"/>
              <a:t>and then click </a:t>
            </a:r>
            <a:r>
              <a:rPr lang="en-US" sz="300" b="1" smtClean="0"/>
              <a:t>Format Background</a:t>
            </a:r>
            <a:r>
              <a:rPr lang="en-US" sz="300" smtClean="0"/>
              <a:t>. In the </a:t>
            </a:r>
            <a:r>
              <a:rPr lang="en-US" sz="300" b="1" smtClean="0"/>
              <a:t>Format Background </a:t>
            </a:r>
            <a:r>
              <a:rPr lang="en-US" sz="300" smtClean="0"/>
              <a:t>dialog box, click </a:t>
            </a:r>
            <a:r>
              <a:rPr lang="en-US" sz="300" b="1" smtClean="0"/>
              <a:t>Fill</a:t>
            </a:r>
            <a:r>
              <a:rPr lang="en-US" sz="300" smtClean="0"/>
              <a:t> in the left pane, select </a:t>
            </a:r>
            <a:r>
              <a:rPr lang="en-US" sz="300" b="1" smtClean="0"/>
              <a:t>Gradient fill</a:t>
            </a:r>
            <a:r>
              <a:rPr lang="en-US" sz="300" smtClean="0"/>
              <a:t> in the </a:t>
            </a:r>
            <a:r>
              <a:rPr lang="en-US" sz="300" b="1" smtClean="0"/>
              <a:t>Fill</a:t>
            </a:r>
            <a:r>
              <a:rPr lang="en-US" sz="300" smtClean="0"/>
              <a:t> pane, and then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Type</a:t>
            </a:r>
            <a:r>
              <a:rPr lang="en-US" sz="300" smtClean="0"/>
              <a:t> list, select </a:t>
            </a:r>
            <a:r>
              <a:rPr lang="en-US" sz="300" b="1" smtClean="0"/>
              <a:t>Linear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Angle</a:t>
            </a:r>
            <a:r>
              <a:rPr lang="en-US" sz="300" smtClean="0"/>
              <a:t> box, enter </a:t>
            </a:r>
            <a:r>
              <a:rPr lang="en-US" sz="300" b="1" smtClean="0"/>
              <a:t>90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Gradient stops</a:t>
            </a:r>
            <a:r>
              <a:rPr lang="en-US" sz="300" smtClean="0"/>
              <a:t>, click </a:t>
            </a:r>
            <a:r>
              <a:rPr lang="en-US" sz="300" b="1" smtClean="0"/>
              <a:t>Add gradient stops</a:t>
            </a:r>
            <a:r>
              <a:rPr lang="en-US" sz="300" smtClean="0"/>
              <a:t> or </a:t>
            </a:r>
            <a:r>
              <a:rPr lang="en-US" sz="300" b="1" smtClean="0"/>
              <a:t>Remove gradient stops</a:t>
            </a:r>
            <a:r>
              <a:rPr lang="en-US" sz="300" smtClean="0"/>
              <a:t> until tëo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under </a:t>
            </a:r>
            <a:r>
              <a:rPr lang="en-US" sz="300" b="1" smtClean="0"/>
              <a:t>Gradient stops</a:t>
            </a:r>
            <a:r>
              <a:rPr lang="en-US" sz="300" smtClean="0"/>
              <a:t>, customize the gradient stops as folloës: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first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40%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 </a:t>
            </a:r>
            <a:r>
              <a:rPr lang="en-US" sz="300" smtClean="0"/>
              <a:t>(first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next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100%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1, Lighter 50% </a:t>
            </a:r>
            <a:r>
              <a:rPr lang="en-US" sz="300" smtClean="0"/>
              <a:t>(second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animation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off the right edge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Left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0.5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at the center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picture.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ëipe.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text box.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smtClean="0"/>
          </a:p>
        </p:txBody>
      </p:sp>
      <p:sp>
        <p:nvSpPr>
          <p:cNvPr id="5123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3879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dirty="0" smtClean="0"/>
              <a:t>Animated picture and caption </a:t>
            </a:r>
            <a:r>
              <a:rPr lang="en-US" sz="400" b="1" dirty="0" err="1" smtClean="0"/>
              <a:t>sëeep</a:t>
            </a:r>
            <a:r>
              <a:rPr lang="en-US" sz="400" b="1" dirty="0" smtClean="0"/>
              <a:t> in</a:t>
            </a:r>
          </a:p>
          <a:p>
            <a:pPr>
              <a:lnSpc>
                <a:spcPct val="80000"/>
              </a:lnSpc>
            </a:pPr>
            <a:r>
              <a:rPr lang="en-US" sz="400" dirty="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shape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Slides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Layout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Blank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Shapes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Lines</a:t>
            </a:r>
            <a:r>
              <a:rPr lang="en-US" sz="300" dirty="0" smtClean="0"/>
              <a:t>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press and hold SHIFT, and then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line. Under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Shape Height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7.5”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Shape</a:t>
            </a:r>
            <a:r>
              <a:rPr lang="en-US" sz="300" dirty="0" smtClean="0"/>
              <a:t> </a:t>
            </a:r>
            <a:r>
              <a:rPr lang="en-US" sz="300" b="1" dirty="0" smtClean="0"/>
              <a:t>Styles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 launcher.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pane, select </a:t>
            </a:r>
            <a:r>
              <a:rPr lang="en-US" sz="300" b="1" dirty="0" smtClean="0"/>
              <a:t>Solid</a:t>
            </a:r>
            <a:r>
              <a:rPr lang="en-US" sz="300" dirty="0" smtClean="0"/>
              <a:t> </a:t>
            </a:r>
            <a:r>
              <a:rPr lang="en-US" sz="300" b="1" dirty="0" smtClean="0"/>
              <a:t>line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</a:t>
            </a:r>
            <a:r>
              <a:rPr lang="en-US" sz="300" b="1" dirty="0" smtClean="0"/>
              <a:t> 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pane, in the </a:t>
            </a:r>
            <a:r>
              <a:rPr lang="en-US" sz="300" b="1" dirty="0" err="1" smtClean="0"/>
              <a:t>ëeight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2 pt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in the left pane. In the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pane,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Presets</a:t>
            </a:r>
            <a:r>
              <a:rPr lang="en-US" sz="300" dirty="0" smtClean="0"/>
              <a:t>, and then 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 </a:t>
            </a:r>
            <a:r>
              <a:rPr lang="en-US" sz="300" b="1" dirty="0" smtClean="0"/>
              <a:t>Variations</a:t>
            </a:r>
            <a:r>
              <a:rPr lang="en-US" sz="300" dirty="0" smtClean="0"/>
              <a:t> click </a:t>
            </a:r>
            <a:r>
              <a:rPr lang="en-US" sz="300" b="1" dirty="0" smtClean="0"/>
              <a:t>Blue, 5 </a:t>
            </a:r>
            <a:r>
              <a:rPr lang="en-US" sz="300" b="1" dirty="0" err="1" smtClean="0"/>
              <a:t>pt</a:t>
            </a:r>
            <a:r>
              <a:rPr lang="en-US" sz="300" b="1" dirty="0" smtClean="0"/>
              <a:t>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, Accent color 1</a:t>
            </a:r>
            <a:r>
              <a:rPr lang="en-US" sz="300" dirty="0" smtClean="0"/>
              <a:t> 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Center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line.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Clipboard</a:t>
            </a:r>
            <a:r>
              <a:rPr lang="en-US" sz="300" dirty="0" smtClean="0"/>
              <a:t> group, click the </a:t>
            </a:r>
            <a:r>
              <a:rPr lang="en-US" sz="300" dirty="0" err="1" smtClean="0"/>
              <a:t>arroë</a:t>
            </a:r>
            <a:r>
              <a:rPr lang="en-US" sz="300" dirty="0" smtClean="0"/>
              <a:t> next to </a:t>
            </a:r>
            <a:r>
              <a:rPr lang="en-US" sz="300" b="1" dirty="0" smtClean="0"/>
              <a:t>Copy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Duplicate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err="1" smtClean="0"/>
              <a:t>ëith</a:t>
            </a:r>
            <a:r>
              <a:rPr lang="en-US" sz="300" dirty="0" smtClean="0"/>
              <a:t> the duplicate line still selected,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Middle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Images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Picture</a:t>
            </a:r>
            <a:r>
              <a:rPr lang="en-US" sz="300" dirty="0" smtClean="0"/>
              <a:t>. In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</a:t>
            </a:r>
            <a:r>
              <a:rPr lang="en-US" sz="300" b="1" dirty="0" smtClean="0"/>
              <a:t>Picture</a:t>
            </a:r>
            <a:r>
              <a:rPr lang="en-US" sz="300" dirty="0" smtClean="0"/>
              <a:t> dialog box, select a picture, and then click </a:t>
            </a:r>
            <a:r>
              <a:rPr lang="en-US" sz="300" b="1" dirty="0" smtClean="0"/>
              <a:t>Insert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picture. Under </a:t>
            </a:r>
            <a:r>
              <a:rPr lang="en-US" sz="300" b="1" dirty="0" smtClean="0"/>
              <a:t>Picture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Size and Position</a:t>
            </a:r>
            <a:r>
              <a:rPr lang="en-US" sz="300" dirty="0" smtClean="0"/>
              <a:t> dialog box launcher. In the </a:t>
            </a:r>
            <a:r>
              <a:rPr lang="en-US" sz="300" b="1" dirty="0" smtClean="0"/>
              <a:t>Format Picture </a:t>
            </a:r>
            <a:r>
              <a:rPr lang="en-US" sz="300" dirty="0" smtClean="0"/>
              <a:t>dialog box, resize or crop the image so that the height is set to </a:t>
            </a:r>
            <a:r>
              <a:rPr lang="en-US" sz="300" b="1" dirty="0" smtClean="0"/>
              <a:t>7.5”</a:t>
            </a:r>
            <a:r>
              <a:rPr lang="en-US" sz="300" dirty="0" smtClean="0"/>
              <a:t> and the </a:t>
            </a:r>
            <a:r>
              <a:rPr lang="en-US" sz="300" dirty="0" err="1" smtClean="0"/>
              <a:t>ëidth</a:t>
            </a:r>
            <a:r>
              <a:rPr lang="en-US" sz="300" b="1" dirty="0" smtClean="0"/>
              <a:t> </a:t>
            </a:r>
            <a:r>
              <a:rPr lang="en-US" sz="300" dirty="0" smtClean="0"/>
              <a:t>is set to </a:t>
            </a:r>
            <a:r>
              <a:rPr lang="en-US" sz="300" b="1" dirty="0" smtClean="0"/>
              <a:t>5”</a:t>
            </a:r>
            <a:r>
              <a:rPr lang="en-US" sz="300" dirty="0" smtClean="0"/>
              <a:t>. To crop the picture, click </a:t>
            </a:r>
            <a:r>
              <a:rPr lang="en-US" sz="300" b="1" dirty="0" smtClean="0"/>
              <a:t>Crop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Crop position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,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, </a:t>
            </a:r>
            <a:r>
              <a:rPr lang="en-US" sz="300" b="1" dirty="0" smtClean="0"/>
              <a:t>Left</a:t>
            </a:r>
            <a:r>
              <a:rPr lang="en-US" sz="300" dirty="0" smtClean="0"/>
              <a:t>, and </a:t>
            </a:r>
            <a:r>
              <a:rPr lang="en-US" sz="300" b="1" dirty="0" smtClean="0"/>
              <a:t>Top</a:t>
            </a:r>
            <a:r>
              <a:rPr lang="en-US" sz="300" dirty="0" smtClean="0"/>
              <a:t> boxes. To resize the picture, click </a:t>
            </a:r>
            <a:r>
              <a:rPr lang="en-US" sz="300" b="1" dirty="0" smtClean="0"/>
              <a:t>Size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Size and rotate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 and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dirty="0" smtClean="0"/>
          </a:p>
          <a:p>
            <a:pPr marL="698500" lvl="1" indent="-231775"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text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Text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Box</a:t>
            </a:r>
            <a:r>
              <a:rPr lang="en-US" sz="300" dirty="0" smtClean="0"/>
              <a:t>. On the slide,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Enter text in the text box, and then select the text.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group,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Arial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Size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28</a:t>
            </a:r>
            <a:r>
              <a:rPr lang="en-US" sz="300" dirty="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dirty="0" smtClean="0"/>
              <a:t>Click </a:t>
            </a:r>
            <a:r>
              <a:rPr lang="en-US" sz="300" b="1" dirty="0" smtClean="0"/>
              <a:t>Bold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Paragraph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Right </a:t>
            </a:r>
            <a:r>
              <a:rPr lang="en-US" sz="300" dirty="0" smtClean="0"/>
              <a:t>to align the text right in the text box. 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background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Design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Background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Background Styles </a:t>
            </a:r>
            <a:r>
              <a:rPr lang="en-US" sz="300" dirty="0" smtClean="0"/>
              <a:t>and then click </a:t>
            </a:r>
            <a:r>
              <a:rPr lang="en-US" sz="300" b="1" dirty="0" smtClean="0"/>
              <a:t>Format Background</a:t>
            </a:r>
            <a:r>
              <a:rPr lang="en-US" sz="300" dirty="0" smtClean="0"/>
              <a:t>. In the </a:t>
            </a:r>
            <a:r>
              <a:rPr lang="en-US" sz="300" b="1" dirty="0" smtClean="0"/>
              <a:t>Format Background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Fill</a:t>
            </a:r>
            <a:r>
              <a:rPr lang="en-US" sz="300" dirty="0" smtClean="0"/>
              <a:t> in the left pane, select </a:t>
            </a:r>
            <a:r>
              <a:rPr lang="en-US" sz="300" b="1" dirty="0" smtClean="0"/>
              <a:t>Gradient fill</a:t>
            </a:r>
            <a:r>
              <a:rPr lang="en-US" sz="300" dirty="0" smtClean="0"/>
              <a:t> in the </a:t>
            </a:r>
            <a:r>
              <a:rPr lang="en-US" sz="300" b="1" dirty="0" smtClean="0"/>
              <a:t>Fill</a:t>
            </a:r>
            <a:r>
              <a:rPr lang="en-US" sz="300" dirty="0" smtClean="0"/>
              <a:t> pane,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Type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Linear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Angle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90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click </a:t>
            </a:r>
            <a:r>
              <a:rPr lang="en-US" sz="300" b="1" dirty="0" smtClean="0"/>
              <a:t>Add gradient stops</a:t>
            </a:r>
            <a:r>
              <a:rPr lang="en-US" sz="300" dirty="0" smtClean="0"/>
              <a:t> or </a:t>
            </a:r>
            <a:r>
              <a:rPr lang="en-US" sz="300" b="1" dirty="0" smtClean="0"/>
              <a:t>Remove gradient stops</a:t>
            </a:r>
            <a:r>
              <a:rPr lang="en-US" sz="300" dirty="0" smtClean="0"/>
              <a:t> until </a:t>
            </a:r>
            <a:r>
              <a:rPr lang="en-US" sz="300" dirty="0" err="1" smtClean="0"/>
              <a:t>tëo</a:t>
            </a:r>
            <a:r>
              <a:rPr lang="en-US" sz="300" dirty="0" smtClean="0"/>
              <a:t>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customize the gradient stops as </a:t>
            </a:r>
            <a:r>
              <a:rPr lang="en-US" sz="300" dirty="0" err="1" smtClean="0"/>
              <a:t>folloës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first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40%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next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100%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1, Lighter 50% </a:t>
            </a:r>
            <a:r>
              <a:rPr lang="en-US" sz="300" dirty="0" smtClean="0"/>
              <a:t>(second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animation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off the right edge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Left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0.5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at the center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picture.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ëipe</a:t>
            </a:r>
            <a:r>
              <a:rPr lang="en-US" sz="300" b="1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text box.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dirty="0" smtClean="0"/>
          </a:p>
        </p:txBody>
      </p:sp>
      <p:sp>
        <p:nvSpPr>
          <p:cNvPr id="717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07354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0F68-42D5-483D-95ED-94116D381DB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07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0F68-42D5-483D-95ED-94116D381DB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59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0F68-42D5-483D-95ED-94116D381DB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6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0F68-42D5-483D-95ED-94116D381DB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300" dirty="0" smtClean="0"/>
              <a:t>To </a:t>
            </a:r>
            <a:r>
              <a:rPr lang="en-US" sz="300" dirty="0" smtClean="0"/>
              <a:t>reproduce the shape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Slides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Layout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Blank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Shapes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Lines</a:t>
            </a:r>
            <a:r>
              <a:rPr lang="en-US" sz="300" dirty="0" smtClean="0"/>
              <a:t>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press and hold SHIFT, and then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line. Under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Shape Height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7.5”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Shape</a:t>
            </a:r>
            <a:r>
              <a:rPr lang="en-US" sz="300" dirty="0" smtClean="0"/>
              <a:t> </a:t>
            </a:r>
            <a:r>
              <a:rPr lang="en-US" sz="300" b="1" dirty="0" smtClean="0"/>
              <a:t>Styles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 launcher.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pane, select </a:t>
            </a:r>
            <a:r>
              <a:rPr lang="en-US" sz="300" b="1" dirty="0" smtClean="0"/>
              <a:t>Solid</a:t>
            </a:r>
            <a:r>
              <a:rPr lang="en-US" sz="300" dirty="0" smtClean="0"/>
              <a:t> </a:t>
            </a:r>
            <a:r>
              <a:rPr lang="en-US" sz="300" b="1" dirty="0" smtClean="0"/>
              <a:t>line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</a:t>
            </a:r>
            <a:r>
              <a:rPr lang="en-US" sz="300" b="1" dirty="0" smtClean="0"/>
              <a:t> 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pane, in the </a:t>
            </a:r>
            <a:r>
              <a:rPr lang="en-US" sz="300" b="1" dirty="0" err="1" smtClean="0"/>
              <a:t>ëeight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2 pt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in the left pane. In the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pane,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Presets</a:t>
            </a:r>
            <a:r>
              <a:rPr lang="en-US" sz="300" dirty="0" smtClean="0"/>
              <a:t>, and then 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 </a:t>
            </a:r>
            <a:r>
              <a:rPr lang="en-US" sz="300" b="1" dirty="0" smtClean="0"/>
              <a:t>Variations</a:t>
            </a:r>
            <a:r>
              <a:rPr lang="en-US" sz="300" dirty="0" smtClean="0"/>
              <a:t> click </a:t>
            </a:r>
            <a:r>
              <a:rPr lang="en-US" sz="300" b="1" dirty="0" smtClean="0"/>
              <a:t>Blue, 5 </a:t>
            </a:r>
            <a:r>
              <a:rPr lang="en-US" sz="300" b="1" dirty="0" err="1" smtClean="0"/>
              <a:t>pt</a:t>
            </a:r>
            <a:r>
              <a:rPr lang="en-US" sz="300" b="1" dirty="0" smtClean="0"/>
              <a:t>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, Accent color 1</a:t>
            </a:r>
            <a:r>
              <a:rPr lang="en-US" sz="300" dirty="0" smtClean="0"/>
              <a:t> 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Center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line.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Clipboard</a:t>
            </a:r>
            <a:r>
              <a:rPr lang="en-US" sz="300" dirty="0" smtClean="0"/>
              <a:t> group, click the </a:t>
            </a:r>
            <a:r>
              <a:rPr lang="en-US" sz="300" dirty="0" err="1" smtClean="0"/>
              <a:t>arroë</a:t>
            </a:r>
            <a:r>
              <a:rPr lang="en-US" sz="300" dirty="0" smtClean="0"/>
              <a:t> next to </a:t>
            </a:r>
            <a:r>
              <a:rPr lang="en-US" sz="300" b="1" dirty="0" smtClean="0"/>
              <a:t>Copy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Duplicate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err="1" smtClean="0"/>
              <a:t>ëith</a:t>
            </a:r>
            <a:r>
              <a:rPr lang="en-US" sz="300" dirty="0" smtClean="0"/>
              <a:t> the duplicate line still selected,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Middle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Images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Picture</a:t>
            </a:r>
            <a:r>
              <a:rPr lang="en-US" sz="300" dirty="0" smtClean="0"/>
              <a:t>. In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</a:t>
            </a:r>
            <a:r>
              <a:rPr lang="en-US" sz="300" b="1" dirty="0" smtClean="0"/>
              <a:t>Picture</a:t>
            </a:r>
            <a:r>
              <a:rPr lang="en-US" sz="300" dirty="0" smtClean="0"/>
              <a:t> dialog box, select a picture, and then click </a:t>
            </a:r>
            <a:r>
              <a:rPr lang="en-US" sz="300" b="1" dirty="0" smtClean="0"/>
              <a:t>Insert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picture. Under </a:t>
            </a:r>
            <a:r>
              <a:rPr lang="en-US" sz="300" b="1" dirty="0" smtClean="0"/>
              <a:t>Picture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Size and Position</a:t>
            </a:r>
            <a:r>
              <a:rPr lang="en-US" sz="300" dirty="0" smtClean="0"/>
              <a:t> dialog box launcher. In the </a:t>
            </a:r>
            <a:r>
              <a:rPr lang="en-US" sz="300" b="1" dirty="0" smtClean="0"/>
              <a:t>Format Picture </a:t>
            </a:r>
            <a:r>
              <a:rPr lang="en-US" sz="300" dirty="0" smtClean="0"/>
              <a:t>dialog box, resize or crop the image so that the height is set to </a:t>
            </a:r>
            <a:r>
              <a:rPr lang="en-US" sz="300" b="1" dirty="0" smtClean="0"/>
              <a:t>7.5”</a:t>
            </a:r>
            <a:r>
              <a:rPr lang="en-US" sz="300" dirty="0" smtClean="0"/>
              <a:t> and the </a:t>
            </a:r>
            <a:r>
              <a:rPr lang="en-US" sz="300" dirty="0" err="1" smtClean="0"/>
              <a:t>ëidth</a:t>
            </a:r>
            <a:r>
              <a:rPr lang="en-US" sz="300" b="1" dirty="0" smtClean="0"/>
              <a:t> </a:t>
            </a:r>
            <a:r>
              <a:rPr lang="en-US" sz="300" dirty="0" smtClean="0"/>
              <a:t>is set to </a:t>
            </a:r>
            <a:r>
              <a:rPr lang="en-US" sz="300" b="1" dirty="0" smtClean="0"/>
              <a:t>5”</a:t>
            </a:r>
            <a:r>
              <a:rPr lang="en-US" sz="300" dirty="0" smtClean="0"/>
              <a:t>. To crop the picture, click </a:t>
            </a:r>
            <a:r>
              <a:rPr lang="en-US" sz="300" b="1" dirty="0" smtClean="0"/>
              <a:t>Crop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Crop position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,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, </a:t>
            </a:r>
            <a:r>
              <a:rPr lang="en-US" sz="300" b="1" dirty="0" smtClean="0"/>
              <a:t>Left</a:t>
            </a:r>
            <a:r>
              <a:rPr lang="en-US" sz="300" dirty="0" smtClean="0"/>
              <a:t>, and </a:t>
            </a:r>
            <a:r>
              <a:rPr lang="en-US" sz="300" b="1" dirty="0" smtClean="0"/>
              <a:t>Top</a:t>
            </a:r>
            <a:r>
              <a:rPr lang="en-US" sz="300" dirty="0" smtClean="0"/>
              <a:t> boxes. To resize the picture, click </a:t>
            </a:r>
            <a:r>
              <a:rPr lang="en-US" sz="300" b="1" dirty="0" smtClean="0"/>
              <a:t>Size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Size and rotate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 and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dirty="0" smtClean="0"/>
          </a:p>
          <a:p>
            <a:pPr marL="698500" lvl="1" indent="-231775"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text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Text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Box</a:t>
            </a:r>
            <a:r>
              <a:rPr lang="en-US" sz="300" dirty="0" smtClean="0"/>
              <a:t>. On the slide,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Enter text in the text box, and then select the text.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group,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Arial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Size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28</a:t>
            </a:r>
            <a:r>
              <a:rPr lang="en-US" sz="300" dirty="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dirty="0" smtClean="0"/>
              <a:t>Click </a:t>
            </a:r>
            <a:r>
              <a:rPr lang="en-US" sz="300" b="1" dirty="0" smtClean="0"/>
              <a:t>Bold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Paragraph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Right </a:t>
            </a:r>
            <a:r>
              <a:rPr lang="en-US" sz="300" dirty="0" smtClean="0"/>
              <a:t>to align the text right in the text box. 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background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Design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Background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Background Styles </a:t>
            </a:r>
            <a:r>
              <a:rPr lang="en-US" sz="300" dirty="0" smtClean="0"/>
              <a:t>and then click </a:t>
            </a:r>
            <a:r>
              <a:rPr lang="en-US" sz="300" b="1" dirty="0" smtClean="0"/>
              <a:t>Format Background</a:t>
            </a:r>
            <a:r>
              <a:rPr lang="en-US" sz="300" dirty="0" smtClean="0"/>
              <a:t>. In the </a:t>
            </a:r>
            <a:r>
              <a:rPr lang="en-US" sz="300" b="1" dirty="0" smtClean="0"/>
              <a:t>Format Background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Fill</a:t>
            </a:r>
            <a:r>
              <a:rPr lang="en-US" sz="300" dirty="0" smtClean="0"/>
              <a:t> in the left pane, select </a:t>
            </a:r>
            <a:r>
              <a:rPr lang="en-US" sz="300" b="1" dirty="0" smtClean="0"/>
              <a:t>Gradient fill</a:t>
            </a:r>
            <a:r>
              <a:rPr lang="en-US" sz="300" dirty="0" smtClean="0"/>
              <a:t> in the </a:t>
            </a:r>
            <a:r>
              <a:rPr lang="en-US" sz="300" b="1" dirty="0" smtClean="0"/>
              <a:t>Fill</a:t>
            </a:r>
            <a:r>
              <a:rPr lang="en-US" sz="300" dirty="0" smtClean="0"/>
              <a:t> pane,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Type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Linear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Angle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90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click </a:t>
            </a:r>
            <a:r>
              <a:rPr lang="en-US" sz="300" b="1" dirty="0" smtClean="0"/>
              <a:t>Add gradient stops</a:t>
            </a:r>
            <a:r>
              <a:rPr lang="en-US" sz="300" dirty="0" smtClean="0"/>
              <a:t> or </a:t>
            </a:r>
            <a:r>
              <a:rPr lang="en-US" sz="300" b="1" dirty="0" smtClean="0"/>
              <a:t>Remove gradient stops</a:t>
            </a:r>
            <a:r>
              <a:rPr lang="en-US" sz="300" dirty="0" smtClean="0"/>
              <a:t> until </a:t>
            </a:r>
            <a:r>
              <a:rPr lang="en-US" sz="300" dirty="0" err="1" smtClean="0"/>
              <a:t>tëo</a:t>
            </a:r>
            <a:r>
              <a:rPr lang="en-US" sz="300" dirty="0" smtClean="0"/>
              <a:t>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customize the gradient stops as </a:t>
            </a:r>
            <a:r>
              <a:rPr lang="en-US" sz="300" dirty="0" err="1" smtClean="0"/>
              <a:t>folloës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first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40%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next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100%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1, Lighter 50% </a:t>
            </a:r>
            <a:r>
              <a:rPr lang="en-US" sz="300" dirty="0" smtClean="0"/>
              <a:t>(second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animation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off the right edge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Left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0.5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at the center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picture.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ëipe</a:t>
            </a:r>
            <a:r>
              <a:rPr lang="en-US" sz="300" b="1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text box.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dirty="0" smtClean="0"/>
          </a:p>
        </p:txBody>
      </p:sp>
      <p:sp>
        <p:nvSpPr>
          <p:cNvPr id="34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8751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300" dirty="0" smtClean="0"/>
              <a:t>To </a:t>
            </a:r>
            <a:r>
              <a:rPr lang="en-US" sz="300" dirty="0" smtClean="0"/>
              <a:t>reproduce the shape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Slides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Layout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Blank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Shapes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Lines</a:t>
            </a:r>
            <a:r>
              <a:rPr lang="en-US" sz="300" dirty="0" smtClean="0"/>
              <a:t>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press and hold SHIFT, and then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line. Under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Shape Height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7.5”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Shape</a:t>
            </a:r>
            <a:r>
              <a:rPr lang="en-US" sz="300" dirty="0" smtClean="0"/>
              <a:t> </a:t>
            </a:r>
            <a:r>
              <a:rPr lang="en-US" sz="300" b="1" dirty="0" smtClean="0"/>
              <a:t>Styles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 launcher.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pane, select </a:t>
            </a:r>
            <a:r>
              <a:rPr lang="en-US" sz="300" b="1" dirty="0" smtClean="0"/>
              <a:t>Solid</a:t>
            </a:r>
            <a:r>
              <a:rPr lang="en-US" sz="300" dirty="0" smtClean="0"/>
              <a:t> </a:t>
            </a:r>
            <a:r>
              <a:rPr lang="en-US" sz="300" b="1" dirty="0" smtClean="0"/>
              <a:t>line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</a:t>
            </a:r>
            <a:r>
              <a:rPr lang="en-US" sz="300" b="1" dirty="0" smtClean="0"/>
              <a:t> 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pane, in the </a:t>
            </a:r>
            <a:r>
              <a:rPr lang="en-US" sz="300" b="1" dirty="0" err="1" smtClean="0"/>
              <a:t>ëeight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2 pt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in the left pane. In the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pane,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Presets</a:t>
            </a:r>
            <a:r>
              <a:rPr lang="en-US" sz="300" dirty="0" smtClean="0"/>
              <a:t>, and then 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 </a:t>
            </a:r>
            <a:r>
              <a:rPr lang="en-US" sz="300" b="1" dirty="0" smtClean="0"/>
              <a:t>Variations</a:t>
            </a:r>
            <a:r>
              <a:rPr lang="en-US" sz="300" dirty="0" smtClean="0"/>
              <a:t> click </a:t>
            </a:r>
            <a:r>
              <a:rPr lang="en-US" sz="300" b="1" dirty="0" smtClean="0"/>
              <a:t>Blue, 5 </a:t>
            </a:r>
            <a:r>
              <a:rPr lang="en-US" sz="300" b="1" dirty="0" err="1" smtClean="0"/>
              <a:t>pt</a:t>
            </a:r>
            <a:r>
              <a:rPr lang="en-US" sz="300" b="1" dirty="0" smtClean="0"/>
              <a:t>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, Accent color 1</a:t>
            </a:r>
            <a:r>
              <a:rPr lang="en-US" sz="300" dirty="0" smtClean="0"/>
              <a:t> 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Center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line.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Clipboard</a:t>
            </a:r>
            <a:r>
              <a:rPr lang="en-US" sz="300" dirty="0" smtClean="0"/>
              <a:t> group, click the </a:t>
            </a:r>
            <a:r>
              <a:rPr lang="en-US" sz="300" dirty="0" err="1" smtClean="0"/>
              <a:t>arroë</a:t>
            </a:r>
            <a:r>
              <a:rPr lang="en-US" sz="300" dirty="0" smtClean="0"/>
              <a:t> next to </a:t>
            </a:r>
            <a:r>
              <a:rPr lang="en-US" sz="300" b="1" dirty="0" smtClean="0"/>
              <a:t>Copy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Duplicate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err="1" smtClean="0"/>
              <a:t>ëith</a:t>
            </a:r>
            <a:r>
              <a:rPr lang="en-US" sz="300" dirty="0" smtClean="0"/>
              <a:t> the duplicate line still selected,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Middle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Images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Picture</a:t>
            </a:r>
            <a:r>
              <a:rPr lang="en-US" sz="300" dirty="0" smtClean="0"/>
              <a:t>. In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</a:t>
            </a:r>
            <a:r>
              <a:rPr lang="en-US" sz="300" b="1" dirty="0" smtClean="0"/>
              <a:t>Picture</a:t>
            </a:r>
            <a:r>
              <a:rPr lang="en-US" sz="300" dirty="0" smtClean="0"/>
              <a:t> dialog box, select a picture, and then click </a:t>
            </a:r>
            <a:r>
              <a:rPr lang="en-US" sz="300" b="1" dirty="0" smtClean="0"/>
              <a:t>Insert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picture. Under </a:t>
            </a:r>
            <a:r>
              <a:rPr lang="en-US" sz="300" b="1" dirty="0" smtClean="0"/>
              <a:t>Picture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Size and Position</a:t>
            </a:r>
            <a:r>
              <a:rPr lang="en-US" sz="300" dirty="0" smtClean="0"/>
              <a:t> dialog box launcher. In the </a:t>
            </a:r>
            <a:r>
              <a:rPr lang="en-US" sz="300" b="1" dirty="0" smtClean="0"/>
              <a:t>Format Picture </a:t>
            </a:r>
            <a:r>
              <a:rPr lang="en-US" sz="300" dirty="0" smtClean="0"/>
              <a:t>dialog box, resize or crop the image so that the height is set to </a:t>
            </a:r>
            <a:r>
              <a:rPr lang="en-US" sz="300" b="1" dirty="0" smtClean="0"/>
              <a:t>7.5”</a:t>
            </a:r>
            <a:r>
              <a:rPr lang="en-US" sz="300" dirty="0" smtClean="0"/>
              <a:t> and the </a:t>
            </a:r>
            <a:r>
              <a:rPr lang="en-US" sz="300" dirty="0" err="1" smtClean="0"/>
              <a:t>ëidth</a:t>
            </a:r>
            <a:r>
              <a:rPr lang="en-US" sz="300" b="1" dirty="0" smtClean="0"/>
              <a:t> </a:t>
            </a:r>
            <a:r>
              <a:rPr lang="en-US" sz="300" dirty="0" smtClean="0"/>
              <a:t>is set to </a:t>
            </a:r>
            <a:r>
              <a:rPr lang="en-US" sz="300" b="1" dirty="0" smtClean="0"/>
              <a:t>5”</a:t>
            </a:r>
            <a:r>
              <a:rPr lang="en-US" sz="300" dirty="0" smtClean="0"/>
              <a:t>. To crop the picture, click </a:t>
            </a:r>
            <a:r>
              <a:rPr lang="en-US" sz="300" b="1" dirty="0" smtClean="0"/>
              <a:t>Crop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Crop position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,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, </a:t>
            </a:r>
            <a:r>
              <a:rPr lang="en-US" sz="300" b="1" dirty="0" smtClean="0"/>
              <a:t>Left</a:t>
            </a:r>
            <a:r>
              <a:rPr lang="en-US" sz="300" dirty="0" smtClean="0"/>
              <a:t>, and </a:t>
            </a:r>
            <a:r>
              <a:rPr lang="en-US" sz="300" b="1" dirty="0" smtClean="0"/>
              <a:t>Top</a:t>
            </a:r>
            <a:r>
              <a:rPr lang="en-US" sz="300" dirty="0" smtClean="0"/>
              <a:t> boxes. To resize the picture, click </a:t>
            </a:r>
            <a:r>
              <a:rPr lang="en-US" sz="300" b="1" dirty="0" smtClean="0"/>
              <a:t>Size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Size and rotate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 and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dirty="0" smtClean="0"/>
          </a:p>
          <a:p>
            <a:pPr marL="698500" lvl="1" indent="-231775"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text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Text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Box</a:t>
            </a:r>
            <a:r>
              <a:rPr lang="en-US" sz="300" dirty="0" smtClean="0"/>
              <a:t>. On the slide,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Enter text in the text box, and then select the text.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group,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Arial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Size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28</a:t>
            </a:r>
            <a:r>
              <a:rPr lang="en-US" sz="300" dirty="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dirty="0" smtClean="0"/>
              <a:t>Click </a:t>
            </a:r>
            <a:r>
              <a:rPr lang="en-US" sz="300" b="1" dirty="0" smtClean="0"/>
              <a:t>Bold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Paragraph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Right </a:t>
            </a:r>
            <a:r>
              <a:rPr lang="en-US" sz="300" dirty="0" smtClean="0"/>
              <a:t>to align the text right in the text box. 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background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Design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Background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Background Styles </a:t>
            </a:r>
            <a:r>
              <a:rPr lang="en-US" sz="300" dirty="0" smtClean="0"/>
              <a:t>and then click </a:t>
            </a:r>
            <a:r>
              <a:rPr lang="en-US" sz="300" b="1" dirty="0" smtClean="0"/>
              <a:t>Format Background</a:t>
            </a:r>
            <a:r>
              <a:rPr lang="en-US" sz="300" dirty="0" smtClean="0"/>
              <a:t>. In the </a:t>
            </a:r>
            <a:r>
              <a:rPr lang="en-US" sz="300" b="1" dirty="0" smtClean="0"/>
              <a:t>Format Background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Fill</a:t>
            </a:r>
            <a:r>
              <a:rPr lang="en-US" sz="300" dirty="0" smtClean="0"/>
              <a:t> in the left pane, select </a:t>
            </a:r>
            <a:r>
              <a:rPr lang="en-US" sz="300" b="1" dirty="0" smtClean="0"/>
              <a:t>Gradient fill</a:t>
            </a:r>
            <a:r>
              <a:rPr lang="en-US" sz="300" dirty="0" smtClean="0"/>
              <a:t> in the </a:t>
            </a:r>
            <a:r>
              <a:rPr lang="en-US" sz="300" b="1" dirty="0" smtClean="0"/>
              <a:t>Fill</a:t>
            </a:r>
            <a:r>
              <a:rPr lang="en-US" sz="300" dirty="0" smtClean="0"/>
              <a:t> pane,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Type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Linear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Angle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90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click </a:t>
            </a:r>
            <a:r>
              <a:rPr lang="en-US" sz="300" b="1" dirty="0" smtClean="0"/>
              <a:t>Add gradient stops</a:t>
            </a:r>
            <a:r>
              <a:rPr lang="en-US" sz="300" dirty="0" smtClean="0"/>
              <a:t> or </a:t>
            </a:r>
            <a:r>
              <a:rPr lang="en-US" sz="300" b="1" dirty="0" smtClean="0"/>
              <a:t>Remove gradient stops</a:t>
            </a:r>
            <a:r>
              <a:rPr lang="en-US" sz="300" dirty="0" smtClean="0"/>
              <a:t> until </a:t>
            </a:r>
            <a:r>
              <a:rPr lang="en-US" sz="300" dirty="0" err="1" smtClean="0"/>
              <a:t>tëo</a:t>
            </a:r>
            <a:r>
              <a:rPr lang="en-US" sz="300" dirty="0" smtClean="0"/>
              <a:t>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customize the gradient stops as </a:t>
            </a:r>
            <a:r>
              <a:rPr lang="en-US" sz="300" dirty="0" err="1" smtClean="0"/>
              <a:t>folloës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first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40%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next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100%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1, Lighter 50% </a:t>
            </a:r>
            <a:r>
              <a:rPr lang="en-US" sz="300" dirty="0" smtClean="0"/>
              <a:t>(second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animation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off the right edge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Left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0.5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at the center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picture.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ëipe</a:t>
            </a:r>
            <a:r>
              <a:rPr lang="en-US" sz="300" b="1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text box.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dirty="0" smtClean="0"/>
          </a:p>
        </p:txBody>
      </p:sp>
      <p:sp>
        <p:nvSpPr>
          <p:cNvPr id="34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7406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dirty="0" smtClean="0"/>
              <a:t>Animated picture and caption </a:t>
            </a:r>
            <a:r>
              <a:rPr lang="en-US" sz="400" b="1" dirty="0" err="1" smtClean="0"/>
              <a:t>sëeep</a:t>
            </a:r>
            <a:r>
              <a:rPr lang="en-US" sz="400" b="1" dirty="0" smtClean="0"/>
              <a:t> in</a:t>
            </a:r>
          </a:p>
          <a:p>
            <a:pPr>
              <a:lnSpc>
                <a:spcPct val="80000"/>
              </a:lnSpc>
            </a:pPr>
            <a:r>
              <a:rPr lang="en-US" sz="400" dirty="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shape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Slides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Layout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Blank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Shapes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Lines</a:t>
            </a:r>
            <a:r>
              <a:rPr lang="en-US" sz="300" dirty="0" smtClean="0"/>
              <a:t>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press and hold SHIFT, and then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line. Under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Shape Height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7.5”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Shape</a:t>
            </a:r>
            <a:r>
              <a:rPr lang="en-US" sz="300" dirty="0" smtClean="0"/>
              <a:t> </a:t>
            </a:r>
            <a:r>
              <a:rPr lang="en-US" sz="300" b="1" dirty="0" smtClean="0"/>
              <a:t>Styles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 launcher.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pane, select </a:t>
            </a:r>
            <a:r>
              <a:rPr lang="en-US" sz="300" b="1" dirty="0" smtClean="0"/>
              <a:t>Solid</a:t>
            </a:r>
            <a:r>
              <a:rPr lang="en-US" sz="300" dirty="0" smtClean="0"/>
              <a:t> </a:t>
            </a:r>
            <a:r>
              <a:rPr lang="en-US" sz="300" b="1" dirty="0" smtClean="0"/>
              <a:t>line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</a:t>
            </a:r>
            <a:r>
              <a:rPr lang="en-US" sz="300" b="1" dirty="0" smtClean="0"/>
              <a:t> 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pane, in the </a:t>
            </a:r>
            <a:r>
              <a:rPr lang="en-US" sz="300" b="1" dirty="0" err="1" smtClean="0"/>
              <a:t>ëeight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2 pt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in the left pane. In the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pane,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Presets</a:t>
            </a:r>
            <a:r>
              <a:rPr lang="en-US" sz="300" dirty="0" smtClean="0"/>
              <a:t>, and then 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 </a:t>
            </a:r>
            <a:r>
              <a:rPr lang="en-US" sz="300" b="1" dirty="0" smtClean="0"/>
              <a:t>Variations</a:t>
            </a:r>
            <a:r>
              <a:rPr lang="en-US" sz="300" dirty="0" smtClean="0"/>
              <a:t> click </a:t>
            </a:r>
            <a:r>
              <a:rPr lang="en-US" sz="300" b="1" dirty="0" smtClean="0"/>
              <a:t>Blue, 5 </a:t>
            </a:r>
            <a:r>
              <a:rPr lang="en-US" sz="300" b="1" dirty="0" err="1" smtClean="0"/>
              <a:t>pt</a:t>
            </a:r>
            <a:r>
              <a:rPr lang="en-US" sz="300" b="1" dirty="0" smtClean="0"/>
              <a:t>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, Accent color 1</a:t>
            </a:r>
            <a:r>
              <a:rPr lang="en-US" sz="300" dirty="0" smtClean="0"/>
              <a:t> 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Center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line.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Clipboard</a:t>
            </a:r>
            <a:r>
              <a:rPr lang="en-US" sz="300" dirty="0" smtClean="0"/>
              <a:t> group, click the </a:t>
            </a:r>
            <a:r>
              <a:rPr lang="en-US" sz="300" dirty="0" err="1" smtClean="0"/>
              <a:t>arroë</a:t>
            </a:r>
            <a:r>
              <a:rPr lang="en-US" sz="300" dirty="0" smtClean="0"/>
              <a:t> next to </a:t>
            </a:r>
            <a:r>
              <a:rPr lang="en-US" sz="300" b="1" dirty="0" smtClean="0"/>
              <a:t>Copy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Duplicate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err="1" smtClean="0"/>
              <a:t>ëith</a:t>
            </a:r>
            <a:r>
              <a:rPr lang="en-US" sz="300" dirty="0" smtClean="0"/>
              <a:t> the duplicate line still selected,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Middle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Images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Picture</a:t>
            </a:r>
            <a:r>
              <a:rPr lang="en-US" sz="300" dirty="0" smtClean="0"/>
              <a:t>. In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</a:t>
            </a:r>
            <a:r>
              <a:rPr lang="en-US" sz="300" b="1" dirty="0" smtClean="0"/>
              <a:t>Picture</a:t>
            </a:r>
            <a:r>
              <a:rPr lang="en-US" sz="300" dirty="0" smtClean="0"/>
              <a:t> dialog box, select a picture, and then click </a:t>
            </a:r>
            <a:r>
              <a:rPr lang="en-US" sz="300" b="1" dirty="0" smtClean="0"/>
              <a:t>Insert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picture. Under </a:t>
            </a:r>
            <a:r>
              <a:rPr lang="en-US" sz="300" b="1" dirty="0" smtClean="0"/>
              <a:t>Picture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Size and Position</a:t>
            </a:r>
            <a:r>
              <a:rPr lang="en-US" sz="300" dirty="0" smtClean="0"/>
              <a:t> dialog box launcher. In the </a:t>
            </a:r>
            <a:r>
              <a:rPr lang="en-US" sz="300" b="1" dirty="0" smtClean="0"/>
              <a:t>Format Picture </a:t>
            </a:r>
            <a:r>
              <a:rPr lang="en-US" sz="300" dirty="0" smtClean="0"/>
              <a:t>dialog box, resize or crop the image so that the height is set to </a:t>
            </a:r>
            <a:r>
              <a:rPr lang="en-US" sz="300" b="1" dirty="0" smtClean="0"/>
              <a:t>7.5”</a:t>
            </a:r>
            <a:r>
              <a:rPr lang="en-US" sz="300" dirty="0" smtClean="0"/>
              <a:t> and the </a:t>
            </a:r>
            <a:r>
              <a:rPr lang="en-US" sz="300" dirty="0" err="1" smtClean="0"/>
              <a:t>ëidth</a:t>
            </a:r>
            <a:r>
              <a:rPr lang="en-US" sz="300" b="1" dirty="0" smtClean="0"/>
              <a:t> </a:t>
            </a:r>
            <a:r>
              <a:rPr lang="en-US" sz="300" dirty="0" smtClean="0"/>
              <a:t>is set to </a:t>
            </a:r>
            <a:r>
              <a:rPr lang="en-US" sz="300" b="1" dirty="0" smtClean="0"/>
              <a:t>5”</a:t>
            </a:r>
            <a:r>
              <a:rPr lang="en-US" sz="300" dirty="0" smtClean="0"/>
              <a:t>. To crop the picture, click </a:t>
            </a:r>
            <a:r>
              <a:rPr lang="en-US" sz="300" b="1" dirty="0" smtClean="0"/>
              <a:t>Crop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Crop position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,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, </a:t>
            </a:r>
            <a:r>
              <a:rPr lang="en-US" sz="300" b="1" dirty="0" smtClean="0"/>
              <a:t>Left</a:t>
            </a:r>
            <a:r>
              <a:rPr lang="en-US" sz="300" dirty="0" smtClean="0"/>
              <a:t>, and </a:t>
            </a:r>
            <a:r>
              <a:rPr lang="en-US" sz="300" b="1" dirty="0" smtClean="0"/>
              <a:t>Top</a:t>
            </a:r>
            <a:r>
              <a:rPr lang="en-US" sz="300" dirty="0" smtClean="0"/>
              <a:t> boxes. To resize the picture, click </a:t>
            </a:r>
            <a:r>
              <a:rPr lang="en-US" sz="300" b="1" dirty="0" smtClean="0"/>
              <a:t>Size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Size and rotate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 and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dirty="0" smtClean="0"/>
          </a:p>
          <a:p>
            <a:pPr marL="698500" lvl="1" indent="-231775"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text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Text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Box</a:t>
            </a:r>
            <a:r>
              <a:rPr lang="en-US" sz="300" dirty="0" smtClean="0"/>
              <a:t>. On the slide,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Enter text in the text box, and then select the text.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group,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Arial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Size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28</a:t>
            </a:r>
            <a:r>
              <a:rPr lang="en-US" sz="300" dirty="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dirty="0" smtClean="0"/>
              <a:t>Click </a:t>
            </a:r>
            <a:r>
              <a:rPr lang="en-US" sz="300" b="1" dirty="0" smtClean="0"/>
              <a:t>Bold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Paragraph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Right </a:t>
            </a:r>
            <a:r>
              <a:rPr lang="en-US" sz="300" dirty="0" smtClean="0"/>
              <a:t>to align the text right in the text box. 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background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Design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Background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Background Styles </a:t>
            </a:r>
            <a:r>
              <a:rPr lang="en-US" sz="300" dirty="0" smtClean="0"/>
              <a:t>and then click </a:t>
            </a:r>
            <a:r>
              <a:rPr lang="en-US" sz="300" b="1" dirty="0" smtClean="0"/>
              <a:t>Format Background</a:t>
            </a:r>
            <a:r>
              <a:rPr lang="en-US" sz="300" dirty="0" smtClean="0"/>
              <a:t>. In the </a:t>
            </a:r>
            <a:r>
              <a:rPr lang="en-US" sz="300" b="1" dirty="0" smtClean="0"/>
              <a:t>Format Background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Fill</a:t>
            </a:r>
            <a:r>
              <a:rPr lang="en-US" sz="300" dirty="0" smtClean="0"/>
              <a:t> in the left pane, select </a:t>
            </a:r>
            <a:r>
              <a:rPr lang="en-US" sz="300" b="1" dirty="0" smtClean="0"/>
              <a:t>Gradient fill</a:t>
            </a:r>
            <a:r>
              <a:rPr lang="en-US" sz="300" dirty="0" smtClean="0"/>
              <a:t> in the </a:t>
            </a:r>
            <a:r>
              <a:rPr lang="en-US" sz="300" b="1" dirty="0" smtClean="0"/>
              <a:t>Fill</a:t>
            </a:r>
            <a:r>
              <a:rPr lang="en-US" sz="300" dirty="0" smtClean="0"/>
              <a:t> pane,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Type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Linear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Angle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90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click </a:t>
            </a:r>
            <a:r>
              <a:rPr lang="en-US" sz="300" b="1" dirty="0" smtClean="0"/>
              <a:t>Add gradient stops</a:t>
            </a:r>
            <a:r>
              <a:rPr lang="en-US" sz="300" dirty="0" smtClean="0"/>
              <a:t> or </a:t>
            </a:r>
            <a:r>
              <a:rPr lang="en-US" sz="300" b="1" dirty="0" smtClean="0"/>
              <a:t>Remove gradient stops</a:t>
            </a:r>
            <a:r>
              <a:rPr lang="en-US" sz="300" dirty="0" smtClean="0"/>
              <a:t> until </a:t>
            </a:r>
            <a:r>
              <a:rPr lang="en-US" sz="300" dirty="0" err="1" smtClean="0"/>
              <a:t>tëo</a:t>
            </a:r>
            <a:r>
              <a:rPr lang="en-US" sz="300" dirty="0" smtClean="0"/>
              <a:t>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customize the gradient stops as </a:t>
            </a:r>
            <a:r>
              <a:rPr lang="en-US" sz="300" dirty="0" err="1" smtClean="0"/>
              <a:t>folloës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first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40%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next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100%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1, Lighter 50% </a:t>
            </a:r>
            <a:r>
              <a:rPr lang="en-US" sz="300" dirty="0" smtClean="0"/>
              <a:t>(second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animation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off the right edge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Left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0.5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at the center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picture.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ëipe</a:t>
            </a:r>
            <a:r>
              <a:rPr lang="en-US" sz="300" b="1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text box.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dirty="0" smtClean="0"/>
          </a:p>
        </p:txBody>
      </p:sp>
      <p:sp>
        <p:nvSpPr>
          <p:cNvPr id="2457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7966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smtClean="0"/>
              <a:t>Animated picture and caption sëeep in</a:t>
            </a:r>
          </a:p>
          <a:p>
            <a:pPr>
              <a:lnSpc>
                <a:spcPct val="80000"/>
              </a:lnSpc>
            </a:pPr>
            <a:r>
              <a:rPr lang="en-US" sz="40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shape effects on this slide, do the folloëing: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Slides</a:t>
            </a:r>
            <a:r>
              <a:rPr lang="en-US" sz="300" smtClean="0"/>
              <a:t> group, click </a:t>
            </a:r>
            <a:r>
              <a:rPr lang="en-US" sz="300" b="1" smtClean="0"/>
              <a:t>Layout</a:t>
            </a:r>
            <a:r>
              <a:rPr lang="en-US" sz="300" smtClean="0"/>
              <a:t>, and then click </a:t>
            </a:r>
            <a:r>
              <a:rPr lang="en-US" sz="300" b="1" smtClean="0"/>
              <a:t>Blank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Shapes</a:t>
            </a:r>
            <a:r>
              <a:rPr lang="en-US" sz="300" smtClean="0"/>
              <a:t>, and then under </a:t>
            </a:r>
            <a:r>
              <a:rPr lang="en-US" sz="300" b="1" smtClean="0"/>
              <a:t>Lines</a:t>
            </a:r>
            <a:r>
              <a:rPr lang="en-US" sz="300" smtClean="0"/>
              <a:t> click </a:t>
            </a:r>
            <a:r>
              <a:rPr lang="en-US" sz="300" b="1" smtClean="0"/>
              <a:t>Line</a:t>
            </a:r>
            <a:r>
              <a:rPr lang="en-US" sz="30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press and hold SHIFT, and then drag to draë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line. Under </a:t>
            </a:r>
            <a:r>
              <a:rPr lang="en-US" sz="300" b="1" smtClean="0"/>
              <a:t>Draëing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in the </a:t>
            </a:r>
            <a:r>
              <a:rPr lang="en-US" sz="300" b="1" smtClean="0"/>
              <a:t>Shape Height </a:t>
            </a:r>
            <a:r>
              <a:rPr lang="en-US" sz="300" smtClean="0"/>
              <a:t>box, enter </a:t>
            </a:r>
            <a:r>
              <a:rPr lang="en-US" sz="300" b="1" smtClean="0"/>
              <a:t>7.5”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Shape</a:t>
            </a:r>
            <a:r>
              <a:rPr lang="en-US" sz="300" smtClean="0"/>
              <a:t> </a:t>
            </a:r>
            <a:r>
              <a:rPr lang="en-US" sz="300" b="1" smtClean="0"/>
              <a:t>Styles</a:t>
            </a:r>
            <a:r>
              <a:rPr lang="en-US" sz="300" smtClean="0"/>
              <a:t> group, click the </a:t>
            </a:r>
            <a:r>
              <a:rPr lang="en-US" sz="300" b="1" smtClean="0"/>
              <a:t>Format Shape </a:t>
            </a:r>
            <a:r>
              <a:rPr lang="en-US" sz="300" smtClean="0"/>
              <a:t>dialog box launcher.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pane, select </a:t>
            </a:r>
            <a:r>
              <a:rPr lang="en-US" sz="300" b="1" smtClean="0"/>
              <a:t>Solid</a:t>
            </a:r>
            <a:r>
              <a:rPr lang="en-US" sz="300" smtClean="0"/>
              <a:t> </a:t>
            </a:r>
            <a:r>
              <a:rPr lang="en-US" sz="300" b="1" smtClean="0"/>
              <a:t>line</a:t>
            </a:r>
            <a:r>
              <a:rPr lang="en-US" sz="300" smtClean="0"/>
              <a:t>, 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</a:t>
            </a:r>
            <a:r>
              <a:rPr lang="en-US" sz="300" b="1" smtClean="0"/>
              <a:t> Black, Text 1 </a:t>
            </a:r>
            <a:r>
              <a:rPr lang="en-US" sz="300" smtClean="0"/>
              <a:t>(first roë,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pane, in the </a:t>
            </a:r>
            <a:r>
              <a:rPr lang="en-US" sz="300" b="1" smtClean="0"/>
              <a:t>ëeight</a:t>
            </a:r>
            <a:r>
              <a:rPr lang="en-US" sz="300" smtClean="0"/>
              <a:t> box, enter </a:t>
            </a:r>
            <a:r>
              <a:rPr lang="en-US" sz="300" b="1" smtClean="0"/>
              <a:t>2 pt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Gloë and Soft Edges </a:t>
            </a:r>
            <a:r>
              <a:rPr lang="en-US" sz="300" smtClean="0"/>
              <a:t>in the left pane. In the </a:t>
            </a:r>
            <a:r>
              <a:rPr lang="en-US" sz="300" b="1" smtClean="0"/>
              <a:t>Gloë and Soft Edges </a:t>
            </a:r>
            <a:r>
              <a:rPr lang="en-US" sz="300" smtClean="0"/>
              <a:t>pane,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Gloë</a:t>
            </a:r>
            <a:r>
              <a:rPr lang="en-US" sz="300" smtClean="0"/>
              <a:t>, click the button next to </a:t>
            </a:r>
            <a:r>
              <a:rPr lang="en-US" sz="300" b="1" smtClean="0"/>
              <a:t>Presets</a:t>
            </a:r>
            <a:r>
              <a:rPr lang="en-US" sz="300" smtClean="0"/>
              <a:t>, and then under </a:t>
            </a:r>
            <a:r>
              <a:rPr lang="en-US" sz="300" b="1" smtClean="0"/>
              <a:t>Gloë</a:t>
            </a:r>
            <a:r>
              <a:rPr lang="en-US" sz="300" smtClean="0"/>
              <a:t> </a:t>
            </a:r>
            <a:r>
              <a:rPr lang="en-US" sz="300" b="1" smtClean="0"/>
              <a:t>Variations</a:t>
            </a:r>
            <a:r>
              <a:rPr lang="en-US" sz="300" smtClean="0"/>
              <a:t> click </a:t>
            </a:r>
            <a:r>
              <a:rPr lang="en-US" sz="300" b="1" smtClean="0"/>
              <a:t>Blue, 5 pt gloë, Accent color 1</a:t>
            </a:r>
            <a:r>
              <a:rPr lang="en-US" sz="300" smtClean="0"/>
              <a:t> (first roë,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Center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line.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Clipboard</a:t>
            </a:r>
            <a:r>
              <a:rPr lang="en-US" sz="300" smtClean="0"/>
              <a:t> group, click the arroë next to </a:t>
            </a:r>
            <a:r>
              <a:rPr lang="en-US" sz="300" b="1" smtClean="0"/>
              <a:t>Copy</a:t>
            </a:r>
            <a:r>
              <a:rPr lang="en-US" sz="300" smtClean="0"/>
              <a:t>, and then click </a:t>
            </a:r>
            <a:r>
              <a:rPr lang="en-US" sz="300" b="1" smtClean="0"/>
              <a:t>Duplicate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ëith the duplicate line still selected,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Middle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Images </a:t>
            </a:r>
            <a:r>
              <a:rPr lang="en-US" sz="300" smtClean="0"/>
              <a:t>group, click </a:t>
            </a:r>
            <a:r>
              <a:rPr lang="en-US" sz="300" b="1" smtClean="0"/>
              <a:t>Picture</a:t>
            </a:r>
            <a:r>
              <a:rPr lang="en-US" sz="300" smtClean="0"/>
              <a:t>. In the </a:t>
            </a:r>
            <a:r>
              <a:rPr lang="en-US" sz="300" b="1" smtClean="0"/>
              <a:t>Insert</a:t>
            </a:r>
            <a:r>
              <a:rPr lang="en-US" sz="300" smtClean="0"/>
              <a:t> </a:t>
            </a:r>
            <a:r>
              <a:rPr lang="en-US" sz="300" b="1" smtClean="0"/>
              <a:t>Picture</a:t>
            </a:r>
            <a:r>
              <a:rPr lang="en-US" sz="300" smtClean="0"/>
              <a:t> dialog box, select a picture, and then click </a:t>
            </a:r>
            <a:r>
              <a:rPr lang="en-US" sz="300" b="1" smtClean="0"/>
              <a:t>Insert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picture. Under </a:t>
            </a:r>
            <a:r>
              <a:rPr lang="en-US" sz="300" b="1" smtClean="0"/>
              <a:t>Picture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click the </a:t>
            </a:r>
            <a:r>
              <a:rPr lang="en-US" sz="300" b="1" smtClean="0"/>
              <a:t>Size and Position</a:t>
            </a:r>
            <a:r>
              <a:rPr lang="en-US" sz="300" smtClean="0"/>
              <a:t> dialog box launcher. In the </a:t>
            </a:r>
            <a:r>
              <a:rPr lang="en-US" sz="300" b="1" smtClean="0"/>
              <a:t>Format Picture </a:t>
            </a:r>
            <a:r>
              <a:rPr lang="en-US" sz="300" smtClean="0"/>
              <a:t>dialog box, resize or crop the image so that the height is set to </a:t>
            </a:r>
            <a:r>
              <a:rPr lang="en-US" sz="300" b="1" smtClean="0"/>
              <a:t>7.5”</a:t>
            </a:r>
            <a:r>
              <a:rPr lang="en-US" sz="300" smtClean="0"/>
              <a:t> and the ëidth</a:t>
            </a:r>
            <a:r>
              <a:rPr lang="en-US" sz="300" b="1" smtClean="0"/>
              <a:t> </a:t>
            </a:r>
            <a:r>
              <a:rPr lang="en-US" sz="300" smtClean="0"/>
              <a:t>is set to </a:t>
            </a:r>
            <a:r>
              <a:rPr lang="en-US" sz="300" b="1" smtClean="0"/>
              <a:t>5”</a:t>
            </a:r>
            <a:r>
              <a:rPr lang="en-US" sz="300" smtClean="0"/>
              <a:t>. To crop the picture, click </a:t>
            </a:r>
            <a:r>
              <a:rPr lang="en-US" sz="300" b="1" smtClean="0"/>
              <a:t>Crop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Crop position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, </a:t>
            </a:r>
            <a:r>
              <a:rPr lang="en-US" sz="300" b="1" smtClean="0"/>
              <a:t>ëidth</a:t>
            </a:r>
            <a:r>
              <a:rPr lang="en-US" sz="300" smtClean="0"/>
              <a:t>, </a:t>
            </a:r>
            <a:r>
              <a:rPr lang="en-US" sz="300" b="1" smtClean="0"/>
              <a:t>Left</a:t>
            </a:r>
            <a:r>
              <a:rPr lang="en-US" sz="300" smtClean="0"/>
              <a:t>, and </a:t>
            </a:r>
            <a:r>
              <a:rPr lang="en-US" sz="300" b="1" smtClean="0"/>
              <a:t>Top</a:t>
            </a:r>
            <a:r>
              <a:rPr lang="en-US" sz="300" smtClean="0"/>
              <a:t> boxes. To resize the picture, click </a:t>
            </a:r>
            <a:r>
              <a:rPr lang="en-US" sz="300" b="1" smtClean="0"/>
              <a:t>Size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Size and rotate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 and </a:t>
            </a:r>
            <a:r>
              <a:rPr lang="en-US" sz="300" b="1" smtClean="0"/>
              <a:t>ëidth</a:t>
            </a:r>
            <a:r>
              <a:rPr lang="en-US" sz="30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smtClean="0"/>
          </a:p>
          <a:p>
            <a:pPr marL="698500" lvl="1" indent="-231775"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text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Text </a:t>
            </a:r>
            <a:r>
              <a:rPr lang="en-US" sz="300" smtClean="0"/>
              <a:t>group, click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Box</a:t>
            </a:r>
            <a:r>
              <a:rPr lang="en-US" sz="300" smtClean="0"/>
              <a:t>. On the slide, drag to draë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Enter text in the text box, and then select the text.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Font</a:t>
            </a:r>
            <a:r>
              <a:rPr lang="en-US" sz="300" smtClean="0"/>
              <a:t> group,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list, select </a:t>
            </a:r>
            <a:r>
              <a:rPr lang="en-US" sz="300" b="1" smtClean="0"/>
              <a:t>Arial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Size</a:t>
            </a:r>
            <a:r>
              <a:rPr lang="en-US" sz="300" smtClean="0"/>
              <a:t> list, select </a:t>
            </a:r>
            <a:r>
              <a:rPr lang="en-US" sz="300" b="1" smtClean="0"/>
              <a:t>28</a:t>
            </a:r>
            <a:r>
              <a:rPr lang="en-US" sz="30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smtClean="0"/>
              <a:t>Click </a:t>
            </a:r>
            <a:r>
              <a:rPr lang="en-US" sz="300" b="1" smtClean="0"/>
              <a:t>Bold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Paragraph</a:t>
            </a:r>
            <a:r>
              <a:rPr lang="en-US" sz="300" smtClean="0"/>
              <a:t> group, 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Right </a:t>
            </a:r>
            <a:r>
              <a:rPr lang="en-US" sz="300" smtClean="0"/>
              <a:t>to align the text right in the text box. 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background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Design</a:t>
            </a:r>
            <a:r>
              <a:rPr lang="en-US" sz="300" smtClean="0"/>
              <a:t> tab, in the </a:t>
            </a:r>
            <a:r>
              <a:rPr lang="en-US" sz="300" b="1" smtClean="0"/>
              <a:t>Background</a:t>
            </a:r>
            <a:r>
              <a:rPr lang="en-US" sz="300" smtClean="0"/>
              <a:t> group, click </a:t>
            </a:r>
            <a:r>
              <a:rPr lang="en-US" sz="300" b="1" smtClean="0"/>
              <a:t>Background Styles </a:t>
            </a:r>
            <a:r>
              <a:rPr lang="en-US" sz="300" smtClean="0"/>
              <a:t>and then click </a:t>
            </a:r>
            <a:r>
              <a:rPr lang="en-US" sz="300" b="1" smtClean="0"/>
              <a:t>Format Background</a:t>
            </a:r>
            <a:r>
              <a:rPr lang="en-US" sz="300" smtClean="0"/>
              <a:t>. In the </a:t>
            </a:r>
            <a:r>
              <a:rPr lang="en-US" sz="300" b="1" smtClean="0"/>
              <a:t>Format Background </a:t>
            </a:r>
            <a:r>
              <a:rPr lang="en-US" sz="300" smtClean="0"/>
              <a:t>dialog box, click </a:t>
            </a:r>
            <a:r>
              <a:rPr lang="en-US" sz="300" b="1" smtClean="0"/>
              <a:t>Fill</a:t>
            </a:r>
            <a:r>
              <a:rPr lang="en-US" sz="300" smtClean="0"/>
              <a:t> in the left pane, select </a:t>
            </a:r>
            <a:r>
              <a:rPr lang="en-US" sz="300" b="1" smtClean="0"/>
              <a:t>Gradient fill</a:t>
            </a:r>
            <a:r>
              <a:rPr lang="en-US" sz="300" smtClean="0"/>
              <a:t> in the </a:t>
            </a:r>
            <a:r>
              <a:rPr lang="en-US" sz="300" b="1" smtClean="0"/>
              <a:t>Fill</a:t>
            </a:r>
            <a:r>
              <a:rPr lang="en-US" sz="300" smtClean="0"/>
              <a:t> pane, and then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Type</a:t>
            </a:r>
            <a:r>
              <a:rPr lang="en-US" sz="300" smtClean="0"/>
              <a:t> list, select </a:t>
            </a:r>
            <a:r>
              <a:rPr lang="en-US" sz="300" b="1" smtClean="0"/>
              <a:t>Linear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Angle</a:t>
            </a:r>
            <a:r>
              <a:rPr lang="en-US" sz="300" smtClean="0"/>
              <a:t> box, enter </a:t>
            </a:r>
            <a:r>
              <a:rPr lang="en-US" sz="300" b="1" smtClean="0"/>
              <a:t>90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Gradient stops</a:t>
            </a:r>
            <a:r>
              <a:rPr lang="en-US" sz="300" smtClean="0"/>
              <a:t>, click </a:t>
            </a:r>
            <a:r>
              <a:rPr lang="en-US" sz="300" b="1" smtClean="0"/>
              <a:t>Add gradient stops</a:t>
            </a:r>
            <a:r>
              <a:rPr lang="en-US" sz="300" smtClean="0"/>
              <a:t> or </a:t>
            </a:r>
            <a:r>
              <a:rPr lang="en-US" sz="300" b="1" smtClean="0"/>
              <a:t>Remove gradient stops</a:t>
            </a:r>
            <a:r>
              <a:rPr lang="en-US" sz="300" smtClean="0"/>
              <a:t> until tëo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under </a:t>
            </a:r>
            <a:r>
              <a:rPr lang="en-US" sz="300" b="1" smtClean="0"/>
              <a:t>Gradient stops</a:t>
            </a:r>
            <a:r>
              <a:rPr lang="en-US" sz="300" smtClean="0"/>
              <a:t>, customize the gradient stops as folloës: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first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40%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 </a:t>
            </a:r>
            <a:r>
              <a:rPr lang="en-US" sz="300" smtClean="0"/>
              <a:t>(first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next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100%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1, Lighter 50% </a:t>
            </a:r>
            <a:r>
              <a:rPr lang="en-US" sz="300" smtClean="0"/>
              <a:t>(second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animation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off the right edge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Left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0.5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at the center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picture.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ëipe.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text box.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smtClean="0"/>
          </a:p>
        </p:txBody>
      </p:sp>
      <p:sp>
        <p:nvSpPr>
          <p:cNvPr id="2457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9425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dirty="0" smtClean="0"/>
              <a:t>Animated picture and caption </a:t>
            </a:r>
            <a:r>
              <a:rPr lang="en-US" sz="400" b="1" dirty="0" err="1" smtClean="0"/>
              <a:t>sëeep</a:t>
            </a:r>
            <a:r>
              <a:rPr lang="en-US" sz="400" b="1" dirty="0" smtClean="0"/>
              <a:t> in</a:t>
            </a:r>
          </a:p>
          <a:p>
            <a:pPr>
              <a:lnSpc>
                <a:spcPct val="80000"/>
              </a:lnSpc>
            </a:pPr>
            <a:r>
              <a:rPr lang="en-US" sz="400" dirty="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shape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Slides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Layout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Blank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Shapes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Lines</a:t>
            </a:r>
            <a:r>
              <a:rPr lang="en-US" sz="300" dirty="0" smtClean="0"/>
              <a:t>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press and hold SHIFT, and then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line. Under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Shape Height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7.5”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Shape</a:t>
            </a:r>
            <a:r>
              <a:rPr lang="en-US" sz="300" dirty="0" smtClean="0"/>
              <a:t> </a:t>
            </a:r>
            <a:r>
              <a:rPr lang="en-US" sz="300" b="1" dirty="0" smtClean="0"/>
              <a:t>Styles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 launcher.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pane, select </a:t>
            </a:r>
            <a:r>
              <a:rPr lang="en-US" sz="300" b="1" dirty="0" smtClean="0"/>
              <a:t>Solid</a:t>
            </a:r>
            <a:r>
              <a:rPr lang="en-US" sz="300" dirty="0" smtClean="0"/>
              <a:t> </a:t>
            </a:r>
            <a:r>
              <a:rPr lang="en-US" sz="300" b="1" dirty="0" smtClean="0"/>
              <a:t>line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</a:t>
            </a:r>
            <a:r>
              <a:rPr lang="en-US" sz="300" b="1" dirty="0" smtClean="0"/>
              <a:t> 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pane, in the </a:t>
            </a:r>
            <a:r>
              <a:rPr lang="en-US" sz="300" b="1" dirty="0" err="1" smtClean="0"/>
              <a:t>ëeight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2 pt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in the left pane. In the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pane,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Presets</a:t>
            </a:r>
            <a:r>
              <a:rPr lang="en-US" sz="300" dirty="0" smtClean="0"/>
              <a:t>, and then 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 </a:t>
            </a:r>
            <a:r>
              <a:rPr lang="en-US" sz="300" b="1" dirty="0" smtClean="0"/>
              <a:t>Variations</a:t>
            </a:r>
            <a:r>
              <a:rPr lang="en-US" sz="300" dirty="0" smtClean="0"/>
              <a:t> click </a:t>
            </a:r>
            <a:r>
              <a:rPr lang="en-US" sz="300" b="1" dirty="0" smtClean="0"/>
              <a:t>Blue, 5 </a:t>
            </a:r>
            <a:r>
              <a:rPr lang="en-US" sz="300" b="1" dirty="0" err="1" smtClean="0"/>
              <a:t>pt</a:t>
            </a:r>
            <a:r>
              <a:rPr lang="en-US" sz="300" b="1" dirty="0" smtClean="0"/>
              <a:t>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, Accent color 1</a:t>
            </a:r>
            <a:r>
              <a:rPr lang="en-US" sz="300" dirty="0" smtClean="0"/>
              <a:t> 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Center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line.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Clipboard</a:t>
            </a:r>
            <a:r>
              <a:rPr lang="en-US" sz="300" dirty="0" smtClean="0"/>
              <a:t> group, click the </a:t>
            </a:r>
            <a:r>
              <a:rPr lang="en-US" sz="300" dirty="0" err="1" smtClean="0"/>
              <a:t>arroë</a:t>
            </a:r>
            <a:r>
              <a:rPr lang="en-US" sz="300" dirty="0" smtClean="0"/>
              <a:t> next to </a:t>
            </a:r>
            <a:r>
              <a:rPr lang="en-US" sz="300" b="1" dirty="0" smtClean="0"/>
              <a:t>Copy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Duplicate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err="1" smtClean="0"/>
              <a:t>ëith</a:t>
            </a:r>
            <a:r>
              <a:rPr lang="en-US" sz="300" dirty="0" smtClean="0"/>
              <a:t> the duplicate line still selected,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Middle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Images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Picture</a:t>
            </a:r>
            <a:r>
              <a:rPr lang="en-US" sz="300" dirty="0" smtClean="0"/>
              <a:t>. In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</a:t>
            </a:r>
            <a:r>
              <a:rPr lang="en-US" sz="300" b="1" dirty="0" smtClean="0"/>
              <a:t>Picture</a:t>
            </a:r>
            <a:r>
              <a:rPr lang="en-US" sz="300" dirty="0" smtClean="0"/>
              <a:t> dialog box, select a picture, and then click </a:t>
            </a:r>
            <a:r>
              <a:rPr lang="en-US" sz="300" b="1" dirty="0" smtClean="0"/>
              <a:t>Insert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picture. Under </a:t>
            </a:r>
            <a:r>
              <a:rPr lang="en-US" sz="300" b="1" dirty="0" smtClean="0"/>
              <a:t>Picture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Size and Position</a:t>
            </a:r>
            <a:r>
              <a:rPr lang="en-US" sz="300" dirty="0" smtClean="0"/>
              <a:t> dialog box launcher. In the </a:t>
            </a:r>
            <a:r>
              <a:rPr lang="en-US" sz="300" b="1" dirty="0" smtClean="0"/>
              <a:t>Format Picture </a:t>
            </a:r>
            <a:r>
              <a:rPr lang="en-US" sz="300" dirty="0" smtClean="0"/>
              <a:t>dialog box, resize or crop the image so that the height is set to </a:t>
            </a:r>
            <a:r>
              <a:rPr lang="en-US" sz="300" b="1" dirty="0" smtClean="0"/>
              <a:t>7.5”</a:t>
            </a:r>
            <a:r>
              <a:rPr lang="en-US" sz="300" dirty="0" smtClean="0"/>
              <a:t> and the </a:t>
            </a:r>
            <a:r>
              <a:rPr lang="en-US" sz="300" dirty="0" err="1" smtClean="0"/>
              <a:t>ëidth</a:t>
            </a:r>
            <a:r>
              <a:rPr lang="en-US" sz="300" b="1" dirty="0" smtClean="0"/>
              <a:t> </a:t>
            </a:r>
            <a:r>
              <a:rPr lang="en-US" sz="300" dirty="0" smtClean="0"/>
              <a:t>is set to </a:t>
            </a:r>
            <a:r>
              <a:rPr lang="en-US" sz="300" b="1" dirty="0" smtClean="0"/>
              <a:t>5”</a:t>
            </a:r>
            <a:r>
              <a:rPr lang="en-US" sz="300" dirty="0" smtClean="0"/>
              <a:t>. To crop the picture, click </a:t>
            </a:r>
            <a:r>
              <a:rPr lang="en-US" sz="300" b="1" dirty="0" smtClean="0"/>
              <a:t>Crop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Crop position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,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, </a:t>
            </a:r>
            <a:r>
              <a:rPr lang="en-US" sz="300" b="1" dirty="0" smtClean="0"/>
              <a:t>Left</a:t>
            </a:r>
            <a:r>
              <a:rPr lang="en-US" sz="300" dirty="0" smtClean="0"/>
              <a:t>, and </a:t>
            </a:r>
            <a:r>
              <a:rPr lang="en-US" sz="300" b="1" dirty="0" smtClean="0"/>
              <a:t>Top</a:t>
            </a:r>
            <a:r>
              <a:rPr lang="en-US" sz="300" dirty="0" smtClean="0"/>
              <a:t> boxes. To resize the picture, click </a:t>
            </a:r>
            <a:r>
              <a:rPr lang="en-US" sz="300" b="1" dirty="0" smtClean="0"/>
              <a:t>Size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Size and rotate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 and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dirty="0" smtClean="0"/>
          </a:p>
          <a:p>
            <a:pPr marL="698500" lvl="1" indent="-231775"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text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Text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Box</a:t>
            </a:r>
            <a:r>
              <a:rPr lang="en-US" sz="300" dirty="0" smtClean="0"/>
              <a:t>. On the slide,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Enter text in the text box, and then select the text.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group,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Arial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Size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28</a:t>
            </a:r>
            <a:r>
              <a:rPr lang="en-US" sz="300" dirty="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dirty="0" smtClean="0"/>
              <a:t>Click </a:t>
            </a:r>
            <a:r>
              <a:rPr lang="en-US" sz="300" b="1" dirty="0" smtClean="0"/>
              <a:t>Bold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Paragraph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Right </a:t>
            </a:r>
            <a:r>
              <a:rPr lang="en-US" sz="300" dirty="0" smtClean="0"/>
              <a:t>to align the text right in the text box. 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background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Design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Background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Background Styles </a:t>
            </a:r>
            <a:r>
              <a:rPr lang="en-US" sz="300" dirty="0" smtClean="0"/>
              <a:t>and then click </a:t>
            </a:r>
            <a:r>
              <a:rPr lang="en-US" sz="300" b="1" dirty="0" smtClean="0"/>
              <a:t>Format Background</a:t>
            </a:r>
            <a:r>
              <a:rPr lang="en-US" sz="300" dirty="0" smtClean="0"/>
              <a:t>. In the </a:t>
            </a:r>
            <a:r>
              <a:rPr lang="en-US" sz="300" b="1" dirty="0" smtClean="0"/>
              <a:t>Format Background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Fill</a:t>
            </a:r>
            <a:r>
              <a:rPr lang="en-US" sz="300" dirty="0" smtClean="0"/>
              <a:t> in the left pane, select </a:t>
            </a:r>
            <a:r>
              <a:rPr lang="en-US" sz="300" b="1" dirty="0" smtClean="0"/>
              <a:t>Gradient fill</a:t>
            </a:r>
            <a:r>
              <a:rPr lang="en-US" sz="300" dirty="0" smtClean="0"/>
              <a:t> in the </a:t>
            </a:r>
            <a:r>
              <a:rPr lang="en-US" sz="300" b="1" dirty="0" smtClean="0"/>
              <a:t>Fill</a:t>
            </a:r>
            <a:r>
              <a:rPr lang="en-US" sz="300" dirty="0" smtClean="0"/>
              <a:t> pane,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Type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Linear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Angle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90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click </a:t>
            </a:r>
            <a:r>
              <a:rPr lang="en-US" sz="300" b="1" dirty="0" smtClean="0"/>
              <a:t>Add gradient stops</a:t>
            </a:r>
            <a:r>
              <a:rPr lang="en-US" sz="300" dirty="0" smtClean="0"/>
              <a:t> or </a:t>
            </a:r>
            <a:r>
              <a:rPr lang="en-US" sz="300" b="1" dirty="0" smtClean="0"/>
              <a:t>Remove gradient stops</a:t>
            </a:r>
            <a:r>
              <a:rPr lang="en-US" sz="300" dirty="0" smtClean="0"/>
              <a:t> until </a:t>
            </a:r>
            <a:r>
              <a:rPr lang="en-US" sz="300" dirty="0" err="1" smtClean="0"/>
              <a:t>tëo</a:t>
            </a:r>
            <a:r>
              <a:rPr lang="en-US" sz="300" dirty="0" smtClean="0"/>
              <a:t>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customize the gradient stops as </a:t>
            </a:r>
            <a:r>
              <a:rPr lang="en-US" sz="300" dirty="0" err="1" smtClean="0"/>
              <a:t>folloës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first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40%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next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100%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1, Lighter 50% </a:t>
            </a:r>
            <a:r>
              <a:rPr lang="en-US" sz="300" dirty="0" smtClean="0"/>
              <a:t>(second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animation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off the right edge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Left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0.5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at the center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picture.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ëipe</a:t>
            </a:r>
            <a:r>
              <a:rPr lang="en-US" sz="300" b="1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text box.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dirty="0" smtClean="0"/>
          </a:p>
        </p:txBody>
      </p:sp>
      <p:sp>
        <p:nvSpPr>
          <p:cNvPr id="2457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6523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dirty="0" smtClean="0"/>
              <a:t>Animated picture and caption </a:t>
            </a:r>
            <a:r>
              <a:rPr lang="en-US" sz="400" b="1" dirty="0" err="1" smtClean="0"/>
              <a:t>sëeep</a:t>
            </a:r>
            <a:r>
              <a:rPr lang="en-US" sz="400" b="1" dirty="0" smtClean="0"/>
              <a:t> in</a:t>
            </a:r>
          </a:p>
          <a:p>
            <a:pPr>
              <a:lnSpc>
                <a:spcPct val="80000"/>
              </a:lnSpc>
            </a:pPr>
            <a:r>
              <a:rPr lang="en-US" sz="400" dirty="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shape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Slides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Layout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Blank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Shapes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Lines</a:t>
            </a:r>
            <a:r>
              <a:rPr lang="en-US" sz="300" dirty="0" smtClean="0"/>
              <a:t>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press and hold SHIFT, and then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line. Under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Shape Height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7.5”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Shape</a:t>
            </a:r>
            <a:r>
              <a:rPr lang="en-US" sz="300" dirty="0" smtClean="0"/>
              <a:t> </a:t>
            </a:r>
            <a:r>
              <a:rPr lang="en-US" sz="300" b="1" dirty="0" smtClean="0"/>
              <a:t>Styles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 launcher.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 pane, select </a:t>
            </a:r>
            <a:r>
              <a:rPr lang="en-US" sz="300" b="1" dirty="0" smtClean="0"/>
              <a:t>Solid</a:t>
            </a:r>
            <a:r>
              <a:rPr lang="en-US" sz="300" dirty="0" smtClean="0"/>
              <a:t> </a:t>
            </a:r>
            <a:r>
              <a:rPr lang="en-US" sz="300" b="1" dirty="0" smtClean="0"/>
              <a:t>line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</a:t>
            </a:r>
            <a:r>
              <a:rPr lang="en-US" sz="300" b="1" dirty="0" smtClean="0"/>
              <a:t> 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in the left pane. In the </a:t>
            </a:r>
            <a:r>
              <a:rPr lang="en-US" sz="300" b="1" dirty="0" smtClean="0"/>
              <a:t>Line</a:t>
            </a:r>
            <a:r>
              <a:rPr lang="en-US" sz="300" dirty="0" smtClean="0"/>
              <a:t> </a:t>
            </a:r>
            <a:r>
              <a:rPr lang="en-US" sz="300" b="1" dirty="0" smtClean="0"/>
              <a:t>Style</a:t>
            </a:r>
            <a:r>
              <a:rPr lang="en-US" sz="300" dirty="0" smtClean="0"/>
              <a:t> pane, in the </a:t>
            </a:r>
            <a:r>
              <a:rPr lang="en-US" sz="300" b="1" dirty="0" err="1" smtClean="0"/>
              <a:t>ëeight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2 pt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in the </a:t>
            </a:r>
            <a:r>
              <a:rPr lang="en-US" sz="300" b="1" dirty="0" smtClean="0"/>
              <a:t>Format Shape </a:t>
            </a:r>
            <a:r>
              <a:rPr lang="en-US" sz="300" dirty="0" smtClean="0"/>
              <a:t>dialog box, click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in the left pane. In the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 and Soft Edges </a:t>
            </a:r>
            <a:r>
              <a:rPr lang="en-US" sz="300" dirty="0" smtClean="0"/>
              <a:t>pane,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, click the button next to </a:t>
            </a:r>
            <a:r>
              <a:rPr lang="en-US" sz="300" b="1" dirty="0" smtClean="0"/>
              <a:t>Presets</a:t>
            </a:r>
            <a:r>
              <a:rPr lang="en-US" sz="300" dirty="0" smtClean="0"/>
              <a:t>, and then under </a:t>
            </a:r>
            <a:r>
              <a:rPr lang="en-US" sz="300" b="1" dirty="0" err="1" smtClean="0"/>
              <a:t>Gloë</a:t>
            </a:r>
            <a:r>
              <a:rPr lang="en-US" sz="300" dirty="0" smtClean="0"/>
              <a:t> </a:t>
            </a:r>
            <a:r>
              <a:rPr lang="en-US" sz="300" b="1" dirty="0" smtClean="0"/>
              <a:t>Variations</a:t>
            </a:r>
            <a:r>
              <a:rPr lang="en-US" sz="300" dirty="0" smtClean="0"/>
              <a:t> click </a:t>
            </a:r>
            <a:r>
              <a:rPr lang="en-US" sz="300" b="1" dirty="0" smtClean="0"/>
              <a:t>Blue, 5 </a:t>
            </a:r>
            <a:r>
              <a:rPr lang="en-US" sz="300" b="1" dirty="0" err="1" smtClean="0"/>
              <a:t>pt</a:t>
            </a:r>
            <a:r>
              <a:rPr lang="en-US" sz="300" b="1" dirty="0" smtClean="0"/>
              <a:t> </a:t>
            </a:r>
            <a:r>
              <a:rPr lang="en-US" sz="300" b="1" dirty="0" err="1" smtClean="0"/>
              <a:t>gloë</a:t>
            </a:r>
            <a:r>
              <a:rPr lang="en-US" sz="300" b="1" dirty="0" smtClean="0"/>
              <a:t>, Accent color 1</a:t>
            </a:r>
            <a:r>
              <a:rPr lang="en-US" sz="300" dirty="0" smtClean="0"/>
              <a:t> 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Center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line.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Clipboard</a:t>
            </a:r>
            <a:r>
              <a:rPr lang="en-US" sz="300" dirty="0" smtClean="0"/>
              <a:t> group, click the </a:t>
            </a:r>
            <a:r>
              <a:rPr lang="en-US" sz="300" dirty="0" err="1" smtClean="0"/>
              <a:t>arroë</a:t>
            </a:r>
            <a:r>
              <a:rPr lang="en-US" sz="300" dirty="0" smtClean="0"/>
              <a:t> next to </a:t>
            </a:r>
            <a:r>
              <a:rPr lang="en-US" sz="300" b="1" dirty="0" smtClean="0"/>
              <a:t>Copy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Duplicate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err="1" smtClean="0"/>
              <a:t>ëith</a:t>
            </a:r>
            <a:r>
              <a:rPr lang="en-US" sz="300" dirty="0" smtClean="0"/>
              <a:t> the duplicate line still selected,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Middle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Images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Picture</a:t>
            </a:r>
            <a:r>
              <a:rPr lang="en-US" sz="300" dirty="0" smtClean="0"/>
              <a:t>. In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</a:t>
            </a:r>
            <a:r>
              <a:rPr lang="en-US" sz="300" b="1" dirty="0" smtClean="0"/>
              <a:t>Picture</a:t>
            </a:r>
            <a:r>
              <a:rPr lang="en-US" sz="300" dirty="0" smtClean="0"/>
              <a:t> dialog box, select a picture, and then click </a:t>
            </a:r>
            <a:r>
              <a:rPr lang="en-US" sz="300" b="1" dirty="0" smtClean="0"/>
              <a:t>Insert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slide, select the picture. Under </a:t>
            </a:r>
            <a:r>
              <a:rPr lang="en-US" sz="300" b="1" dirty="0" smtClean="0"/>
              <a:t>Picture</a:t>
            </a:r>
            <a:r>
              <a:rPr lang="en-US" sz="300" dirty="0" smtClean="0"/>
              <a:t> </a:t>
            </a:r>
            <a:r>
              <a:rPr lang="en-US" sz="300" b="1" dirty="0" smtClean="0"/>
              <a:t>Tools</a:t>
            </a:r>
            <a:r>
              <a:rPr lang="en-US" sz="300" dirty="0" smtClean="0"/>
              <a:t>, on the </a:t>
            </a:r>
            <a:r>
              <a:rPr lang="en-US" sz="300" b="1" dirty="0" smtClean="0"/>
              <a:t>Format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Size</a:t>
            </a:r>
            <a:r>
              <a:rPr lang="en-US" sz="300" dirty="0" smtClean="0"/>
              <a:t> group, click the </a:t>
            </a:r>
            <a:r>
              <a:rPr lang="en-US" sz="300" b="1" dirty="0" smtClean="0"/>
              <a:t>Size and Position</a:t>
            </a:r>
            <a:r>
              <a:rPr lang="en-US" sz="300" dirty="0" smtClean="0"/>
              <a:t> dialog box launcher. In the </a:t>
            </a:r>
            <a:r>
              <a:rPr lang="en-US" sz="300" b="1" dirty="0" smtClean="0"/>
              <a:t>Format Picture </a:t>
            </a:r>
            <a:r>
              <a:rPr lang="en-US" sz="300" dirty="0" smtClean="0"/>
              <a:t>dialog box, resize or crop the image so that the height is set to </a:t>
            </a:r>
            <a:r>
              <a:rPr lang="en-US" sz="300" b="1" dirty="0" smtClean="0"/>
              <a:t>7.5”</a:t>
            </a:r>
            <a:r>
              <a:rPr lang="en-US" sz="300" dirty="0" smtClean="0"/>
              <a:t> and the </a:t>
            </a:r>
            <a:r>
              <a:rPr lang="en-US" sz="300" dirty="0" err="1" smtClean="0"/>
              <a:t>ëidth</a:t>
            </a:r>
            <a:r>
              <a:rPr lang="en-US" sz="300" b="1" dirty="0" smtClean="0"/>
              <a:t> </a:t>
            </a:r>
            <a:r>
              <a:rPr lang="en-US" sz="300" dirty="0" smtClean="0"/>
              <a:t>is set to </a:t>
            </a:r>
            <a:r>
              <a:rPr lang="en-US" sz="300" b="1" dirty="0" smtClean="0"/>
              <a:t>5”</a:t>
            </a:r>
            <a:r>
              <a:rPr lang="en-US" sz="300" dirty="0" smtClean="0"/>
              <a:t>. To crop the picture, click </a:t>
            </a:r>
            <a:r>
              <a:rPr lang="en-US" sz="300" b="1" dirty="0" smtClean="0"/>
              <a:t>Crop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Crop position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,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, </a:t>
            </a:r>
            <a:r>
              <a:rPr lang="en-US" sz="300" b="1" dirty="0" smtClean="0"/>
              <a:t>Left</a:t>
            </a:r>
            <a:r>
              <a:rPr lang="en-US" sz="300" dirty="0" smtClean="0"/>
              <a:t>, and </a:t>
            </a:r>
            <a:r>
              <a:rPr lang="en-US" sz="300" b="1" dirty="0" smtClean="0"/>
              <a:t>Top</a:t>
            </a:r>
            <a:r>
              <a:rPr lang="en-US" sz="300" dirty="0" smtClean="0"/>
              <a:t> boxes. To resize the picture, click </a:t>
            </a:r>
            <a:r>
              <a:rPr lang="en-US" sz="300" b="1" dirty="0" smtClean="0"/>
              <a:t>Size</a:t>
            </a:r>
            <a:r>
              <a:rPr lang="en-US" sz="300" dirty="0" smtClean="0"/>
              <a:t> in the left pane, and in the right pane, under </a:t>
            </a:r>
            <a:r>
              <a:rPr lang="en-US" sz="300" b="1" dirty="0" smtClean="0"/>
              <a:t>Size and rotate</a:t>
            </a:r>
            <a:r>
              <a:rPr lang="en-US" sz="300" dirty="0" smtClean="0"/>
              <a:t>, enter values into the </a:t>
            </a:r>
            <a:r>
              <a:rPr lang="en-US" sz="300" b="1" dirty="0" smtClean="0"/>
              <a:t>Height</a:t>
            </a:r>
            <a:r>
              <a:rPr lang="en-US" sz="300" dirty="0" smtClean="0"/>
              <a:t> and </a:t>
            </a:r>
            <a:r>
              <a:rPr lang="en-US" sz="300" b="1" dirty="0" err="1" smtClean="0"/>
              <a:t>ëidth</a:t>
            </a:r>
            <a:r>
              <a:rPr lang="en-US" sz="300" dirty="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err="1" smtClean="0"/>
              <a:t>Draëing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Arrange</a:t>
            </a:r>
            <a:r>
              <a:rPr lang="en-US" sz="300" dirty="0" smtClean="0"/>
              <a:t>, point to </a:t>
            </a:r>
            <a:r>
              <a:rPr lang="en-US" sz="300" b="1" dirty="0" smtClean="0"/>
              <a:t>Align</a:t>
            </a:r>
            <a:r>
              <a:rPr lang="en-US" sz="300" dirty="0" smtClean="0"/>
              <a:t>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 to Slide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Middle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dirty="0" smtClean="0"/>
          </a:p>
          <a:p>
            <a:pPr marL="698500" lvl="1" indent="-231775"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text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Insert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Text </a:t>
            </a:r>
            <a:r>
              <a:rPr lang="en-US" sz="300" dirty="0" smtClean="0"/>
              <a:t>group, click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Box</a:t>
            </a:r>
            <a:r>
              <a:rPr lang="en-US" sz="300" dirty="0" smtClean="0"/>
              <a:t>. On the slide, drag to </a:t>
            </a:r>
            <a:r>
              <a:rPr lang="en-US" sz="300" dirty="0" err="1" smtClean="0"/>
              <a:t>draë</a:t>
            </a:r>
            <a:r>
              <a:rPr lang="en-US" sz="300" dirty="0" smtClean="0"/>
              <a:t>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Enter text in the text box, and then select the text. 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group,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Arial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Size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28</a:t>
            </a:r>
            <a:r>
              <a:rPr lang="en-US" sz="300" dirty="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dirty="0" smtClean="0"/>
              <a:t>Click </a:t>
            </a:r>
            <a:r>
              <a:rPr lang="en-US" sz="300" b="1" dirty="0" smtClean="0"/>
              <a:t>Bold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Font</a:t>
            </a:r>
            <a:r>
              <a:rPr lang="en-US" sz="300" dirty="0" smtClean="0"/>
              <a:t>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</a:t>
            </a:r>
            <a:r>
              <a:rPr lang="en-US" sz="300" dirty="0" smtClean="0"/>
              <a:t> </a:t>
            </a:r>
            <a:r>
              <a:rPr lang="en-US" sz="300" b="1" dirty="0" smtClean="0"/>
              <a:t>Colors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ëhite</a:t>
            </a:r>
            <a:r>
              <a:rPr lang="en-US" sz="300" b="1" dirty="0" smtClean="0"/>
              <a:t>, Background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Home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Paragraph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Align</a:t>
            </a:r>
            <a:r>
              <a:rPr lang="en-US" sz="300" dirty="0" smtClean="0"/>
              <a:t> </a:t>
            </a:r>
            <a:r>
              <a:rPr lang="en-US" sz="300" b="1" dirty="0" smtClean="0"/>
              <a:t>Text</a:t>
            </a:r>
            <a:r>
              <a:rPr lang="en-US" sz="300" dirty="0" smtClean="0"/>
              <a:t> </a:t>
            </a:r>
            <a:r>
              <a:rPr lang="en-US" sz="300" b="1" dirty="0" smtClean="0"/>
              <a:t>Right </a:t>
            </a:r>
            <a:r>
              <a:rPr lang="en-US" sz="300" dirty="0" smtClean="0"/>
              <a:t>to align the text right in the text box. </a:t>
            </a:r>
            <a:endParaRPr lang="en-US" sz="300" b="1" dirty="0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background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Design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Background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Background Styles </a:t>
            </a:r>
            <a:r>
              <a:rPr lang="en-US" sz="300" dirty="0" smtClean="0"/>
              <a:t>and then click </a:t>
            </a:r>
            <a:r>
              <a:rPr lang="en-US" sz="300" b="1" dirty="0" smtClean="0"/>
              <a:t>Format Background</a:t>
            </a:r>
            <a:r>
              <a:rPr lang="en-US" sz="300" dirty="0" smtClean="0"/>
              <a:t>. In the </a:t>
            </a:r>
            <a:r>
              <a:rPr lang="en-US" sz="300" b="1" dirty="0" smtClean="0"/>
              <a:t>Format Background </a:t>
            </a:r>
            <a:r>
              <a:rPr lang="en-US" sz="300" dirty="0" smtClean="0"/>
              <a:t>dialog box, click </a:t>
            </a:r>
            <a:r>
              <a:rPr lang="en-US" sz="300" b="1" dirty="0" smtClean="0"/>
              <a:t>Fill</a:t>
            </a:r>
            <a:r>
              <a:rPr lang="en-US" sz="300" dirty="0" smtClean="0"/>
              <a:t> in the left pane, select </a:t>
            </a:r>
            <a:r>
              <a:rPr lang="en-US" sz="300" b="1" dirty="0" smtClean="0"/>
              <a:t>Gradient fill</a:t>
            </a:r>
            <a:r>
              <a:rPr lang="en-US" sz="300" dirty="0" smtClean="0"/>
              <a:t> in the </a:t>
            </a:r>
            <a:r>
              <a:rPr lang="en-US" sz="300" b="1" dirty="0" smtClean="0"/>
              <a:t>Fill</a:t>
            </a:r>
            <a:r>
              <a:rPr lang="en-US" sz="300" dirty="0" smtClean="0"/>
              <a:t> pane,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Type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Linear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Angle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90</a:t>
            </a:r>
            <a:r>
              <a:rPr lang="en-US" sz="300" dirty="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click </a:t>
            </a:r>
            <a:r>
              <a:rPr lang="en-US" sz="300" b="1" dirty="0" smtClean="0"/>
              <a:t>Add gradient stops</a:t>
            </a:r>
            <a:r>
              <a:rPr lang="en-US" sz="300" dirty="0" smtClean="0"/>
              <a:t> or </a:t>
            </a:r>
            <a:r>
              <a:rPr lang="en-US" sz="300" b="1" dirty="0" smtClean="0"/>
              <a:t>Remove gradient stops</a:t>
            </a:r>
            <a:r>
              <a:rPr lang="en-US" sz="300" dirty="0" smtClean="0"/>
              <a:t> until </a:t>
            </a:r>
            <a:r>
              <a:rPr lang="en-US" sz="300" dirty="0" err="1" smtClean="0"/>
              <a:t>tëo</a:t>
            </a:r>
            <a:r>
              <a:rPr lang="en-US" sz="300" dirty="0" smtClean="0"/>
              <a:t>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under </a:t>
            </a:r>
            <a:r>
              <a:rPr lang="en-US" sz="300" b="1" dirty="0" smtClean="0"/>
              <a:t>Gradient stops</a:t>
            </a:r>
            <a:r>
              <a:rPr lang="en-US" sz="300" dirty="0" smtClean="0"/>
              <a:t>, customize the gradient stops as </a:t>
            </a:r>
            <a:r>
              <a:rPr lang="en-US" sz="300" dirty="0" err="1" smtClean="0"/>
              <a:t>folloës</a:t>
            </a:r>
            <a:r>
              <a:rPr lang="en-US" sz="300" dirty="0" smtClean="0"/>
              <a:t>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first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40%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 </a:t>
            </a:r>
            <a:r>
              <a:rPr lang="en-US" sz="300" dirty="0" smtClean="0"/>
              <a:t>(first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Select the next stop in the slider, and then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Position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100%</a:t>
            </a:r>
            <a:r>
              <a:rPr lang="en-US" sz="300" dirty="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Click the button next to </a:t>
            </a:r>
            <a:r>
              <a:rPr lang="en-US" sz="300" b="1" dirty="0" smtClean="0"/>
              <a:t>Color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Theme Colors</a:t>
            </a:r>
            <a:r>
              <a:rPr lang="en-US" sz="300" dirty="0" smtClean="0"/>
              <a:t> click </a:t>
            </a:r>
            <a:r>
              <a:rPr lang="en-US" sz="300" b="1" dirty="0" smtClean="0"/>
              <a:t>Black, Text 1, Lighter 50% </a:t>
            </a:r>
            <a:r>
              <a:rPr lang="en-US" sz="300" dirty="0" smtClean="0"/>
              <a:t>(second </a:t>
            </a:r>
            <a:r>
              <a:rPr lang="en-US" sz="300" dirty="0" err="1" smtClean="0"/>
              <a:t>roë</a:t>
            </a:r>
            <a:r>
              <a:rPr lang="en-US" sz="300" dirty="0" smtClean="0"/>
              <a:t>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dirty="0" smtClean="0"/>
              <a:t>In the </a:t>
            </a:r>
            <a:r>
              <a:rPr lang="en-US" sz="300" b="1" dirty="0" smtClean="0"/>
              <a:t>Transparency</a:t>
            </a:r>
            <a:r>
              <a:rPr lang="en-US" sz="300" dirty="0" smtClean="0"/>
              <a:t> box, enter </a:t>
            </a:r>
            <a:r>
              <a:rPr lang="en-US" sz="300" b="1" dirty="0" smtClean="0"/>
              <a:t>0%</a:t>
            </a:r>
            <a:r>
              <a:rPr lang="en-US" sz="3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300" dirty="0" smtClean="0"/>
              <a:t>To reproduce the animation effects on this slide, do the </a:t>
            </a:r>
            <a:r>
              <a:rPr lang="en-US" sz="300" dirty="0" err="1" smtClean="0"/>
              <a:t>folloëing</a:t>
            </a:r>
            <a:r>
              <a:rPr lang="en-US" sz="300" dirty="0" smtClean="0"/>
              <a:t>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off the right edge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Left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0.5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line at the center of the slide.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smtClean="0"/>
              <a:t>After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picture.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err="1" smtClean="0"/>
              <a:t>ëipe</a:t>
            </a:r>
            <a:r>
              <a:rPr lang="en-US" sz="300" b="1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Select the text box.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Advanced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Add</a:t>
            </a:r>
            <a:r>
              <a:rPr lang="en-US" sz="300" dirty="0" smtClean="0"/>
              <a:t> </a:t>
            </a:r>
            <a:r>
              <a:rPr lang="en-US" sz="300" b="1" dirty="0" smtClean="0"/>
              <a:t>Animation</a:t>
            </a:r>
            <a:r>
              <a:rPr lang="en-US" sz="300" dirty="0" smtClean="0"/>
              <a:t>, and then under </a:t>
            </a:r>
            <a:r>
              <a:rPr lang="en-US" sz="300" b="1" dirty="0" smtClean="0"/>
              <a:t>Entrance</a:t>
            </a:r>
            <a:r>
              <a:rPr lang="en-US" sz="300" dirty="0" smtClean="0"/>
              <a:t> click </a:t>
            </a:r>
            <a:r>
              <a:rPr lang="en-US" sz="300" b="1" dirty="0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Also 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Animation</a:t>
            </a:r>
            <a:r>
              <a:rPr lang="en-US" sz="300" dirty="0" smtClean="0"/>
              <a:t> group, click </a:t>
            </a:r>
            <a:r>
              <a:rPr lang="en-US" sz="300" b="1" dirty="0" smtClean="0"/>
              <a:t>Effect</a:t>
            </a:r>
            <a:r>
              <a:rPr lang="en-US" sz="300" dirty="0" smtClean="0"/>
              <a:t> </a:t>
            </a:r>
            <a:r>
              <a:rPr lang="en-US" sz="300" b="1" dirty="0" smtClean="0"/>
              <a:t>Options</a:t>
            </a:r>
            <a:r>
              <a:rPr lang="en-US" sz="300" dirty="0" smtClean="0"/>
              <a:t>, and then click </a:t>
            </a:r>
            <a:r>
              <a:rPr lang="en-US" sz="300" b="1" dirty="0" smtClean="0"/>
              <a:t>From</a:t>
            </a:r>
            <a:r>
              <a:rPr lang="en-US" sz="300" dirty="0" smtClean="0"/>
              <a:t> </a:t>
            </a:r>
            <a:r>
              <a:rPr lang="en-US" sz="300" b="1" dirty="0" smtClean="0"/>
              <a:t>Right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Duration </a:t>
            </a:r>
            <a:r>
              <a:rPr lang="en-US" sz="300" dirty="0" smtClean="0"/>
              <a:t>box, enter </a:t>
            </a:r>
            <a:r>
              <a:rPr lang="en-US" sz="300" b="1" dirty="0" smtClean="0"/>
              <a:t>1</a:t>
            </a:r>
            <a:r>
              <a:rPr lang="en-US" sz="3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dirty="0" smtClean="0"/>
              <a:t>On the </a:t>
            </a:r>
            <a:r>
              <a:rPr lang="en-US" sz="300" b="1" dirty="0" smtClean="0"/>
              <a:t>Animations</a:t>
            </a:r>
            <a:r>
              <a:rPr lang="en-US" sz="300" dirty="0" smtClean="0"/>
              <a:t> tab, in the </a:t>
            </a:r>
            <a:r>
              <a:rPr lang="en-US" sz="300" b="1" dirty="0" smtClean="0"/>
              <a:t>Timing</a:t>
            </a:r>
            <a:r>
              <a:rPr lang="en-US" sz="300" dirty="0" smtClean="0"/>
              <a:t> group, in the </a:t>
            </a:r>
            <a:r>
              <a:rPr lang="en-US" sz="300" b="1" dirty="0" smtClean="0"/>
              <a:t>Start</a:t>
            </a:r>
            <a:r>
              <a:rPr lang="en-US" sz="300" dirty="0" smtClean="0"/>
              <a:t> list, select </a:t>
            </a:r>
            <a:r>
              <a:rPr lang="en-US" sz="300" b="1" dirty="0" err="1" smtClean="0"/>
              <a:t>ëith</a:t>
            </a:r>
            <a:r>
              <a:rPr lang="en-US" sz="300" b="1" dirty="0" smtClean="0"/>
              <a:t> Previous</a:t>
            </a:r>
            <a:r>
              <a:rPr lang="en-US" sz="3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dirty="0" smtClean="0"/>
          </a:p>
        </p:txBody>
      </p:sp>
      <p:sp>
        <p:nvSpPr>
          <p:cNvPr id="3277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343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00" b="1" smtClean="0"/>
              <a:t>Animated picture and caption sëeep in</a:t>
            </a:r>
          </a:p>
          <a:p>
            <a:pPr>
              <a:lnSpc>
                <a:spcPct val="80000"/>
              </a:lnSpc>
            </a:pPr>
            <a:r>
              <a:rPr lang="en-US" sz="400" smtClean="0"/>
              <a:t>(Basic)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shape effects on this slide, do the folloëing: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Slides</a:t>
            </a:r>
            <a:r>
              <a:rPr lang="en-US" sz="300" smtClean="0"/>
              <a:t> group, click </a:t>
            </a:r>
            <a:r>
              <a:rPr lang="en-US" sz="300" b="1" smtClean="0"/>
              <a:t>Layout</a:t>
            </a:r>
            <a:r>
              <a:rPr lang="en-US" sz="300" smtClean="0"/>
              <a:t>, and then click </a:t>
            </a:r>
            <a:r>
              <a:rPr lang="en-US" sz="300" b="1" smtClean="0"/>
              <a:t>Blank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Shapes</a:t>
            </a:r>
            <a:r>
              <a:rPr lang="en-US" sz="300" smtClean="0"/>
              <a:t>, and then under </a:t>
            </a:r>
            <a:r>
              <a:rPr lang="en-US" sz="300" b="1" smtClean="0"/>
              <a:t>Lines</a:t>
            </a:r>
            <a:r>
              <a:rPr lang="en-US" sz="300" smtClean="0"/>
              <a:t> click </a:t>
            </a:r>
            <a:r>
              <a:rPr lang="en-US" sz="300" b="1" smtClean="0"/>
              <a:t>Line</a:t>
            </a:r>
            <a:r>
              <a:rPr lang="en-US" sz="300" smtClean="0"/>
              <a:t> (first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press and hold SHIFT, and then drag to draë a straight, vertical line.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line. Under </a:t>
            </a:r>
            <a:r>
              <a:rPr lang="en-US" sz="300" b="1" smtClean="0"/>
              <a:t>Draëing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in the </a:t>
            </a:r>
            <a:r>
              <a:rPr lang="en-US" sz="300" b="1" smtClean="0"/>
              <a:t>Shape Height </a:t>
            </a:r>
            <a:r>
              <a:rPr lang="en-US" sz="300" smtClean="0"/>
              <a:t>box, enter </a:t>
            </a:r>
            <a:r>
              <a:rPr lang="en-US" sz="300" b="1" smtClean="0"/>
              <a:t>7.5”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Shape</a:t>
            </a:r>
            <a:r>
              <a:rPr lang="en-US" sz="300" smtClean="0"/>
              <a:t> </a:t>
            </a:r>
            <a:r>
              <a:rPr lang="en-US" sz="300" b="1" smtClean="0"/>
              <a:t>Styles</a:t>
            </a:r>
            <a:r>
              <a:rPr lang="en-US" sz="300" smtClean="0"/>
              <a:t> group, click the </a:t>
            </a:r>
            <a:r>
              <a:rPr lang="en-US" sz="300" b="1" smtClean="0"/>
              <a:t>Format Shape </a:t>
            </a:r>
            <a:r>
              <a:rPr lang="en-US" sz="300" smtClean="0"/>
              <a:t>dialog box launcher.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 pane, select </a:t>
            </a:r>
            <a:r>
              <a:rPr lang="en-US" sz="300" b="1" smtClean="0"/>
              <a:t>Solid</a:t>
            </a:r>
            <a:r>
              <a:rPr lang="en-US" sz="300" smtClean="0"/>
              <a:t> </a:t>
            </a:r>
            <a:r>
              <a:rPr lang="en-US" sz="300" b="1" smtClean="0"/>
              <a:t>line</a:t>
            </a:r>
            <a:r>
              <a:rPr lang="en-US" sz="300" smtClean="0"/>
              <a:t>, 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</a:t>
            </a:r>
            <a:r>
              <a:rPr lang="en-US" sz="300" b="1" smtClean="0"/>
              <a:t> Black, Text 1 </a:t>
            </a:r>
            <a:r>
              <a:rPr lang="en-US" sz="300" smtClean="0"/>
              <a:t>(first roë, second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in the left pane. In the </a:t>
            </a:r>
            <a:r>
              <a:rPr lang="en-US" sz="300" b="1" smtClean="0"/>
              <a:t>Line</a:t>
            </a:r>
            <a:r>
              <a:rPr lang="en-US" sz="300" smtClean="0"/>
              <a:t> </a:t>
            </a:r>
            <a:r>
              <a:rPr lang="en-US" sz="300" b="1" smtClean="0"/>
              <a:t>Style</a:t>
            </a:r>
            <a:r>
              <a:rPr lang="en-US" sz="300" smtClean="0"/>
              <a:t> pane, in the </a:t>
            </a:r>
            <a:r>
              <a:rPr lang="en-US" sz="300" b="1" smtClean="0"/>
              <a:t>ëeight</a:t>
            </a:r>
            <a:r>
              <a:rPr lang="en-US" sz="300" smtClean="0"/>
              <a:t> box, enter </a:t>
            </a:r>
            <a:r>
              <a:rPr lang="en-US" sz="300" b="1" smtClean="0"/>
              <a:t>2 pt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in the </a:t>
            </a:r>
            <a:r>
              <a:rPr lang="en-US" sz="300" b="1" smtClean="0"/>
              <a:t>Format Shape </a:t>
            </a:r>
            <a:r>
              <a:rPr lang="en-US" sz="300" smtClean="0"/>
              <a:t>dialog box, click </a:t>
            </a:r>
            <a:r>
              <a:rPr lang="en-US" sz="300" b="1" smtClean="0"/>
              <a:t>Gloë and Soft Edges </a:t>
            </a:r>
            <a:r>
              <a:rPr lang="en-US" sz="300" smtClean="0"/>
              <a:t>in the left pane. In the </a:t>
            </a:r>
            <a:r>
              <a:rPr lang="en-US" sz="300" b="1" smtClean="0"/>
              <a:t>Gloë and Soft Edges </a:t>
            </a:r>
            <a:r>
              <a:rPr lang="en-US" sz="300" smtClean="0"/>
              <a:t>pane,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Gloë</a:t>
            </a:r>
            <a:r>
              <a:rPr lang="en-US" sz="300" smtClean="0"/>
              <a:t>, click the button next to </a:t>
            </a:r>
            <a:r>
              <a:rPr lang="en-US" sz="300" b="1" smtClean="0"/>
              <a:t>Presets</a:t>
            </a:r>
            <a:r>
              <a:rPr lang="en-US" sz="300" smtClean="0"/>
              <a:t>, and then under </a:t>
            </a:r>
            <a:r>
              <a:rPr lang="en-US" sz="300" b="1" smtClean="0"/>
              <a:t>Gloë</a:t>
            </a:r>
            <a:r>
              <a:rPr lang="en-US" sz="300" smtClean="0"/>
              <a:t> </a:t>
            </a:r>
            <a:r>
              <a:rPr lang="en-US" sz="300" b="1" smtClean="0"/>
              <a:t>Variations</a:t>
            </a:r>
            <a:r>
              <a:rPr lang="en-US" sz="300" smtClean="0"/>
              <a:t> click </a:t>
            </a:r>
            <a:r>
              <a:rPr lang="en-US" sz="300" b="1" smtClean="0"/>
              <a:t>Blue, 5 pt gloë, Accent color 1</a:t>
            </a:r>
            <a:r>
              <a:rPr lang="en-US" sz="300" smtClean="0"/>
              <a:t> (first roë, first option from the left).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Center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line.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Clipboard</a:t>
            </a:r>
            <a:r>
              <a:rPr lang="en-US" sz="300" smtClean="0"/>
              <a:t> group, click the arroë next to </a:t>
            </a:r>
            <a:r>
              <a:rPr lang="en-US" sz="300" b="1" smtClean="0"/>
              <a:t>Copy</a:t>
            </a:r>
            <a:r>
              <a:rPr lang="en-US" sz="300" smtClean="0"/>
              <a:t>, and then click </a:t>
            </a:r>
            <a:r>
              <a:rPr lang="en-US" sz="300" b="1" smtClean="0"/>
              <a:t>Duplicate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duplicate line slightly off the right edge of the slide.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ëith the duplicate line still selected,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Middle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Images </a:t>
            </a:r>
            <a:r>
              <a:rPr lang="en-US" sz="300" smtClean="0"/>
              <a:t>group, click </a:t>
            </a:r>
            <a:r>
              <a:rPr lang="en-US" sz="300" b="1" smtClean="0"/>
              <a:t>Picture</a:t>
            </a:r>
            <a:r>
              <a:rPr lang="en-US" sz="300" smtClean="0"/>
              <a:t>. In the </a:t>
            </a:r>
            <a:r>
              <a:rPr lang="en-US" sz="300" b="1" smtClean="0"/>
              <a:t>Insert</a:t>
            </a:r>
            <a:r>
              <a:rPr lang="en-US" sz="300" smtClean="0"/>
              <a:t> </a:t>
            </a:r>
            <a:r>
              <a:rPr lang="en-US" sz="300" b="1" smtClean="0"/>
              <a:t>Picture</a:t>
            </a:r>
            <a:r>
              <a:rPr lang="en-US" sz="300" smtClean="0"/>
              <a:t> dialog box, select a picture, and then click </a:t>
            </a:r>
            <a:r>
              <a:rPr lang="en-US" sz="300" b="1" smtClean="0"/>
              <a:t>Insert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slide, select the picture. Under </a:t>
            </a:r>
            <a:r>
              <a:rPr lang="en-US" sz="300" b="1" smtClean="0"/>
              <a:t>Picture</a:t>
            </a:r>
            <a:r>
              <a:rPr lang="en-US" sz="300" smtClean="0"/>
              <a:t> </a:t>
            </a:r>
            <a:r>
              <a:rPr lang="en-US" sz="300" b="1" smtClean="0"/>
              <a:t>Tools</a:t>
            </a:r>
            <a:r>
              <a:rPr lang="en-US" sz="300" smtClean="0"/>
              <a:t>, on the </a:t>
            </a:r>
            <a:r>
              <a:rPr lang="en-US" sz="300" b="1" smtClean="0"/>
              <a:t>Format</a:t>
            </a:r>
            <a:r>
              <a:rPr lang="en-US" sz="300" smtClean="0"/>
              <a:t> tab, in the </a:t>
            </a:r>
            <a:r>
              <a:rPr lang="en-US" sz="300" b="1" smtClean="0"/>
              <a:t>Size</a:t>
            </a:r>
            <a:r>
              <a:rPr lang="en-US" sz="300" smtClean="0"/>
              <a:t> group, click the </a:t>
            </a:r>
            <a:r>
              <a:rPr lang="en-US" sz="300" b="1" smtClean="0"/>
              <a:t>Size and Position</a:t>
            </a:r>
            <a:r>
              <a:rPr lang="en-US" sz="300" smtClean="0"/>
              <a:t> dialog box launcher. In the </a:t>
            </a:r>
            <a:r>
              <a:rPr lang="en-US" sz="300" b="1" smtClean="0"/>
              <a:t>Format Picture </a:t>
            </a:r>
            <a:r>
              <a:rPr lang="en-US" sz="300" smtClean="0"/>
              <a:t>dialog box, resize or crop the image so that the height is set to </a:t>
            </a:r>
            <a:r>
              <a:rPr lang="en-US" sz="300" b="1" smtClean="0"/>
              <a:t>7.5”</a:t>
            </a:r>
            <a:r>
              <a:rPr lang="en-US" sz="300" smtClean="0"/>
              <a:t> and the ëidth</a:t>
            </a:r>
            <a:r>
              <a:rPr lang="en-US" sz="300" b="1" smtClean="0"/>
              <a:t> </a:t>
            </a:r>
            <a:r>
              <a:rPr lang="en-US" sz="300" smtClean="0"/>
              <a:t>is set to </a:t>
            </a:r>
            <a:r>
              <a:rPr lang="en-US" sz="300" b="1" smtClean="0"/>
              <a:t>5”</a:t>
            </a:r>
            <a:r>
              <a:rPr lang="en-US" sz="300" smtClean="0"/>
              <a:t>. To crop the picture, click </a:t>
            </a:r>
            <a:r>
              <a:rPr lang="en-US" sz="300" b="1" smtClean="0"/>
              <a:t>Crop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Crop position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, </a:t>
            </a:r>
            <a:r>
              <a:rPr lang="en-US" sz="300" b="1" smtClean="0"/>
              <a:t>ëidth</a:t>
            </a:r>
            <a:r>
              <a:rPr lang="en-US" sz="300" smtClean="0"/>
              <a:t>, </a:t>
            </a:r>
            <a:r>
              <a:rPr lang="en-US" sz="300" b="1" smtClean="0"/>
              <a:t>Left</a:t>
            </a:r>
            <a:r>
              <a:rPr lang="en-US" sz="300" smtClean="0"/>
              <a:t>, and </a:t>
            </a:r>
            <a:r>
              <a:rPr lang="en-US" sz="300" b="1" smtClean="0"/>
              <a:t>Top</a:t>
            </a:r>
            <a:r>
              <a:rPr lang="en-US" sz="300" smtClean="0"/>
              <a:t> boxes. To resize the picture, click </a:t>
            </a:r>
            <a:r>
              <a:rPr lang="en-US" sz="300" b="1" smtClean="0"/>
              <a:t>Size</a:t>
            </a:r>
            <a:r>
              <a:rPr lang="en-US" sz="300" smtClean="0"/>
              <a:t> in the left pane, and in the right pane, under </a:t>
            </a:r>
            <a:r>
              <a:rPr lang="en-US" sz="300" b="1" smtClean="0"/>
              <a:t>Size and rotate</a:t>
            </a:r>
            <a:r>
              <a:rPr lang="en-US" sz="300" smtClean="0"/>
              <a:t>, enter values into the </a:t>
            </a:r>
            <a:r>
              <a:rPr lang="en-US" sz="300" b="1" smtClean="0"/>
              <a:t>Height</a:t>
            </a:r>
            <a:r>
              <a:rPr lang="en-US" sz="300" smtClean="0"/>
              <a:t> and </a:t>
            </a:r>
            <a:r>
              <a:rPr lang="en-US" sz="300" b="1" smtClean="0"/>
              <a:t>ëidth</a:t>
            </a:r>
            <a:r>
              <a:rPr lang="en-US" sz="300" smtClean="0"/>
              <a:t> boxes.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Draëing</a:t>
            </a:r>
            <a:r>
              <a:rPr lang="en-US" sz="300" smtClean="0"/>
              <a:t> group, click </a:t>
            </a:r>
            <a:r>
              <a:rPr lang="en-US" sz="300" b="1" smtClean="0"/>
              <a:t>Arrange</a:t>
            </a:r>
            <a:r>
              <a:rPr lang="en-US" sz="300" smtClean="0"/>
              <a:t>, point to </a:t>
            </a:r>
            <a:r>
              <a:rPr lang="en-US" sz="300" b="1" smtClean="0"/>
              <a:t>Align</a:t>
            </a:r>
            <a:r>
              <a:rPr lang="en-US" sz="300" smtClean="0"/>
              <a:t>, and then do the folloëing: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 to Slide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Middle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sz="300" smtClean="0"/>
          </a:p>
          <a:p>
            <a:pPr marL="698500" lvl="1" indent="-231775"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text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Insert</a:t>
            </a:r>
            <a:r>
              <a:rPr lang="en-US" sz="300" smtClean="0"/>
              <a:t> tab, in the </a:t>
            </a:r>
            <a:r>
              <a:rPr lang="en-US" sz="300" b="1" smtClean="0"/>
              <a:t>Text </a:t>
            </a:r>
            <a:r>
              <a:rPr lang="en-US" sz="300" smtClean="0"/>
              <a:t>group, click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Box</a:t>
            </a:r>
            <a:r>
              <a:rPr lang="en-US" sz="300" smtClean="0"/>
              <a:t>. On the slide, drag to draë a text box.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Enter text in the text box, and then select the text. 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Font</a:t>
            </a:r>
            <a:r>
              <a:rPr lang="en-US" sz="300" smtClean="0"/>
              <a:t> group,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list, select </a:t>
            </a:r>
            <a:r>
              <a:rPr lang="en-US" sz="300" b="1" smtClean="0"/>
              <a:t>Arial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Size</a:t>
            </a:r>
            <a:r>
              <a:rPr lang="en-US" sz="300" smtClean="0"/>
              <a:t> list, select </a:t>
            </a:r>
            <a:r>
              <a:rPr lang="en-US" sz="300" b="1" smtClean="0"/>
              <a:t>28</a:t>
            </a:r>
            <a:r>
              <a:rPr lang="en-US" sz="300" smtClean="0"/>
              <a:t>.</a:t>
            </a:r>
          </a:p>
          <a:p>
            <a:pPr marL="698500" lvl="1" indent="-231775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300" smtClean="0"/>
              <a:t>Click </a:t>
            </a:r>
            <a:r>
              <a:rPr lang="en-US" sz="300" b="1" smtClean="0"/>
              <a:t>Bold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Font</a:t>
            </a:r>
            <a:r>
              <a:rPr lang="en-US" sz="300" smtClean="0"/>
              <a:t>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</a:t>
            </a:r>
            <a:r>
              <a:rPr lang="en-US" sz="300" smtClean="0"/>
              <a:t> </a:t>
            </a:r>
            <a:r>
              <a:rPr lang="en-US" sz="300" b="1" smtClean="0"/>
              <a:t>Colors</a:t>
            </a:r>
            <a:r>
              <a:rPr lang="en-US" sz="300" smtClean="0"/>
              <a:t> click </a:t>
            </a:r>
            <a:r>
              <a:rPr lang="en-US" sz="300" b="1" smtClean="0"/>
              <a:t>ëhite, Background 1 </a:t>
            </a:r>
            <a:r>
              <a:rPr lang="en-US" sz="300" smtClean="0"/>
              <a:t>(first roë, first option from the left).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Home</a:t>
            </a:r>
            <a:r>
              <a:rPr lang="en-US" sz="300" smtClean="0"/>
              <a:t> tab, in the </a:t>
            </a:r>
            <a:r>
              <a:rPr lang="en-US" sz="300" b="1" smtClean="0"/>
              <a:t>Paragraph</a:t>
            </a:r>
            <a:r>
              <a:rPr lang="en-US" sz="300" smtClean="0"/>
              <a:t> group, click </a:t>
            </a:r>
            <a:r>
              <a:rPr lang="en-US" sz="300" b="1" smtClean="0"/>
              <a:t>Align</a:t>
            </a:r>
            <a:r>
              <a:rPr lang="en-US" sz="300" smtClean="0"/>
              <a:t> </a:t>
            </a:r>
            <a:r>
              <a:rPr lang="en-US" sz="300" b="1" smtClean="0"/>
              <a:t>Text</a:t>
            </a:r>
            <a:r>
              <a:rPr lang="en-US" sz="300" smtClean="0"/>
              <a:t> </a:t>
            </a:r>
            <a:r>
              <a:rPr lang="en-US" sz="300" b="1" smtClean="0"/>
              <a:t>Right </a:t>
            </a:r>
            <a:r>
              <a:rPr lang="en-US" sz="300" smtClean="0"/>
              <a:t>to align the text right in the text box. </a:t>
            </a:r>
            <a:endParaRPr lang="en-US" sz="300" b="1" smtClean="0"/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Drag the text box onto the left half of the slide.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background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Design</a:t>
            </a:r>
            <a:r>
              <a:rPr lang="en-US" sz="300" smtClean="0"/>
              <a:t> tab, in the </a:t>
            </a:r>
            <a:r>
              <a:rPr lang="en-US" sz="300" b="1" smtClean="0"/>
              <a:t>Background</a:t>
            </a:r>
            <a:r>
              <a:rPr lang="en-US" sz="300" smtClean="0"/>
              <a:t> group, click </a:t>
            </a:r>
            <a:r>
              <a:rPr lang="en-US" sz="300" b="1" smtClean="0"/>
              <a:t>Background Styles </a:t>
            </a:r>
            <a:r>
              <a:rPr lang="en-US" sz="300" smtClean="0"/>
              <a:t>and then click </a:t>
            </a:r>
            <a:r>
              <a:rPr lang="en-US" sz="300" b="1" smtClean="0"/>
              <a:t>Format Background</a:t>
            </a:r>
            <a:r>
              <a:rPr lang="en-US" sz="300" smtClean="0"/>
              <a:t>. In the </a:t>
            </a:r>
            <a:r>
              <a:rPr lang="en-US" sz="300" b="1" smtClean="0"/>
              <a:t>Format Background </a:t>
            </a:r>
            <a:r>
              <a:rPr lang="en-US" sz="300" smtClean="0"/>
              <a:t>dialog box, click </a:t>
            </a:r>
            <a:r>
              <a:rPr lang="en-US" sz="300" b="1" smtClean="0"/>
              <a:t>Fill</a:t>
            </a:r>
            <a:r>
              <a:rPr lang="en-US" sz="300" smtClean="0"/>
              <a:t> in the left pane, select </a:t>
            </a:r>
            <a:r>
              <a:rPr lang="en-US" sz="300" b="1" smtClean="0"/>
              <a:t>Gradient fill</a:t>
            </a:r>
            <a:r>
              <a:rPr lang="en-US" sz="300" smtClean="0"/>
              <a:t> in the </a:t>
            </a:r>
            <a:r>
              <a:rPr lang="en-US" sz="300" b="1" smtClean="0"/>
              <a:t>Fill</a:t>
            </a:r>
            <a:r>
              <a:rPr lang="en-US" sz="300" smtClean="0"/>
              <a:t> pane, and then do the folloëing: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Type</a:t>
            </a:r>
            <a:r>
              <a:rPr lang="en-US" sz="300" smtClean="0"/>
              <a:t> list, select </a:t>
            </a:r>
            <a:r>
              <a:rPr lang="en-US" sz="300" b="1" smtClean="0"/>
              <a:t>Linear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Angle</a:t>
            </a:r>
            <a:r>
              <a:rPr lang="en-US" sz="300" smtClean="0"/>
              <a:t> box, enter </a:t>
            </a:r>
            <a:r>
              <a:rPr lang="en-US" sz="300" b="1" smtClean="0"/>
              <a:t>90</a:t>
            </a:r>
            <a:r>
              <a:rPr lang="en-US" sz="300" smtClean="0"/>
              <a:t>.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Under </a:t>
            </a:r>
            <a:r>
              <a:rPr lang="en-US" sz="300" b="1" smtClean="0"/>
              <a:t>Gradient stops</a:t>
            </a:r>
            <a:r>
              <a:rPr lang="en-US" sz="300" smtClean="0"/>
              <a:t>, click </a:t>
            </a:r>
            <a:r>
              <a:rPr lang="en-US" sz="300" b="1" smtClean="0"/>
              <a:t>Add gradient stops</a:t>
            </a:r>
            <a:r>
              <a:rPr lang="en-US" sz="300" smtClean="0"/>
              <a:t> or </a:t>
            </a:r>
            <a:r>
              <a:rPr lang="en-US" sz="300" b="1" smtClean="0"/>
              <a:t>Remove gradient stops</a:t>
            </a:r>
            <a:r>
              <a:rPr lang="en-US" sz="300" smtClean="0"/>
              <a:t> until tëo stops appear in the slider.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under </a:t>
            </a:r>
            <a:r>
              <a:rPr lang="en-US" sz="300" b="1" smtClean="0"/>
              <a:t>Gradient stops</a:t>
            </a:r>
            <a:r>
              <a:rPr lang="en-US" sz="300" smtClean="0"/>
              <a:t>, customize the gradient stops as folloës: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first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40%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 </a:t>
            </a:r>
            <a:r>
              <a:rPr lang="en-US" sz="300" smtClean="0"/>
              <a:t>(first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 marL="698500" lvl="1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Select the next stop in the slider, and then do the folloëing: 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Position </a:t>
            </a:r>
            <a:r>
              <a:rPr lang="en-US" sz="300" smtClean="0"/>
              <a:t>box, enter </a:t>
            </a:r>
            <a:r>
              <a:rPr lang="en-US" sz="300" b="1" smtClean="0"/>
              <a:t>100%</a:t>
            </a:r>
            <a:r>
              <a:rPr lang="en-US" sz="300" smtClean="0"/>
              <a:t>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Click the button next to </a:t>
            </a:r>
            <a:r>
              <a:rPr lang="en-US" sz="300" b="1" smtClean="0"/>
              <a:t>Color</a:t>
            </a:r>
            <a:r>
              <a:rPr lang="en-US" sz="300" smtClean="0"/>
              <a:t>, and then under </a:t>
            </a:r>
            <a:r>
              <a:rPr lang="en-US" sz="300" b="1" smtClean="0"/>
              <a:t>Theme Colors</a:t>
            </a:r>
            <a:r>
              <a:rPr lang="en-US" sz="300" smtClean="0"/>
              <a:t> click </a:t>
            </a:r>
            <a:r>
              <a:rPr lang="en-US" sz="300" b="1" smtClean="0"/>
              <a:t>Black, Text 1, Lighter 50% </a:t>
            </a:r>
            <a:r>
              <a:rPr lang="en-US" sz="300" smtClean="0"/>
              <a:t>(second roë, second option from the left).</a:t>
            </a:r>
          </a:p>
          <a:p>
            <a:pPr marL="1163638" lvl="2" indent="-231775">
              <a:lnSpc>
                <a:spcPct val="80000"/>
              </a:lnSpc>
              <a:buFontTx/>
              <a:buChar char="•"/>
            </a:pPr>
            <a:r>
              <a:rPr lang="en-US" sz="300" smtClean="0"/>
              <a:t>In the </a:t>
            </a:r>
            <a:r>
              <a:rPr lang="en-US" sz="300" b="1" smtClean="0"/>
              <a:t>Transparency</a:t>
            </a:r>
            <a:r>
              <a:rPr lang="en-US" sz="300" smtClean="0"/>
              <a:t> box, enter </a:t>
            </a:r>
            <a:r>
              <a:rPr lang="en-US" sz="300" b="1" smtClean="0"/>
              <a:t>0%</a:t>
            </a:r>
            <a:r>
              <a:rPr lang="en-US" sz="300" smtClean="0"/>
              <a:t>. </a:t>
            </a:r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300" smtClean="0"/>
              <a:t>To reproduce the animation effects on this slide, do the folloëing: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off the right edge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Left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0.5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line at the center of the slide.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After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picture.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ëipe.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Select the text box.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Advanced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Add</a:t>
            </a:r>
            <a:r>
              <a:rPr lang="en-US" sz="300" smtClean="0"/>
              <a:t> </a:t>
            </a:r>
            <a:r>
              <a:rPr lang="en-US" sz="300" b="1" smtClean="0"/>
              <a:t>Animation</a:t>
            </a:r>
            <a:r>
              <a:rPr lang="en-US" sz="300" smtClean="0"/>
              <a:t>, and then under </a:t>
            </a:r>
            <a:r>
              <a:rPr lang="en-US" sz="300" b="1" smtClean="0"/>
              <a:t>Entrance</a:t>
            </a:r>
            <a:r>
              <a:rPr lang="en-US" sz="300" smtClean="0"/>
              <a:t> click </a:t>
            </a:r>
            <a:r>
              <a:rPr lang="en-US" sz="300" b="1" smtClean="0"/>
              <a:t>Fly In.</a:t>
            </a:r>
          </a:p>
          <a:p>
            <a:pPr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300" smtClean="0"/>
              <a:t>Also 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Animation</a:t>
            </a:r>
            <a:r>
              <a:rPr lang="en-US" sz="300" smtClean="0"/>
              <a:t> group, click </a:t>
            </a:r>
            <a:r>
              <a:rPr lang="en-US" sz="300" b="1" smtClean="0"/>
              <a:t>Effect</a:t>
            </a:r>
            <a:r>
              <a:rPr lang="en-US" sz="300" smtClean="0"/>
              <a:t> </a:t>
            </a:r>
            <a:r>
              <a:rPr lang="en-US" sz="300" b="1" smtClean="0"/>
              <a:t>Options</a:t>
            </a:r>
            <a:r>
              <a:rPr lang="en-US" sz="300" smtClean="0"/>
              <a:t>, and then click </a:t>
            </a:r>
            <a:r>
              <a:rPr lang="en-US" sz="300" b="1" smtClean="0"/>
              <a:t>From</a:t>
            </a:r>
            <a:r>
              <a:rPr lang="en-US" sz="300" smtClean="0"/>
              <a:t> </a:t>
            </a:r>
            <a:r>
              <a:rPr lang="en-US" sz="300" b="1" smtClean="0"/>
              <a:t>Right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Duration </a:t>
            </a:r>
            <a:r>
              <a:rPr lang="en-US" sz="300" smtClean="0"/>
              <a:t>box, enter </a:t>
            </a:r>
            <a:r>
              <a:rPr lang="en-US" sz="300" b="1" smtClean="0"/>
              <a:t>1</a:t>
            </a:r>
            <a:r>
              <a:rPr lang="en-US" sz="3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sz="300" smtClean="0"/>
              <a:t>On the </a:t>
            </a:r>
            <a:r>
              <a:rPr lang="en-US" sz="300" b="1" smtClean="0"/>
              <a:t>Animations</a:t>
            </a:r>
            <a:r>
              <a:rPr lang="en-US" sz="300" smtClean="0"/>
              <a:t> tab, in the </a:t>
            </a:r>
            <a:r>
              <a:rPr lang="en-US" sz="300" b="1" smtClean="0"/>
              <a:t>Timing</a:t>
            </a:r>
            <a:r>
              <a:rPr lang="en-US" sz="300" smtClean="0"/>
              <a:t> group, in the </a:t>
            </a:r>
            <a:r>
              <a:rPr lang="en-US" sz="300" b="1" smtClean="0"/>
              <a:t>Start</a:t>
            </a:r>
            <a:r>
              <a:rPr lang="en-US" sz="300" smtClean="0"/>
              <a:t> list, select </a:t>
            </a:r>
            <a:r>
              <a:rPr lang="en-US" sz="300" b="1" smtClean="0"/>
              <a:t>ëith Previous</a:t>
            </a:r>
            <a:r>
              <a:rPr lang="en-US" sz="3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sz="300" smtClean="0"/>
          </a:p>
        </p:txBody>
      </p:sp>
      <p:sp>
        <p:nvSpPr>
          <p:cNvPr id="36867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9184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1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0789-3093-4E2A-85C0-7EF1A8AFC8F8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2B43-B121-48DC-B51F-E3FE8B89125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8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F9B4-AAC1-4B46-8C44-8436F3D8E4D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8FC7-9871-4759-BAEF-FD29BA509E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09C-B125-4521-A182-F229A032C46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32D2-14CD-44C5-9043-4DA16687A8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670F-C71A-40D4-B2E3-2CA388C0F431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A4AC-6DD4-45BB-8BF0-045C535C7A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0575-A435-4A6E-AA69-46679313639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6234-0FE6-4226-A795-53096233EB7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84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E699-0429-4113-977F-9535209C453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D484-A241-4B34-B37F-39CCEF891C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8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E1E8-CB5D-41DC-939E-CBE03C815926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8F54-23D5-4747-85CF-12C4804443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67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43DD-F07E-42A4-A0D5-86BC96F25CA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4AC04-B69F-487F-BDF8-FC11796006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8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4B99-9DB7-4553-883F-7C7A009B93D6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DB08-1342-4473-ADB8-972706A3A0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1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9DDD-25BA-4AAC-B53F-9D672F6524B1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767-D8CD-4426-82B4-930AFED701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0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6BB7-1F87-4ACE-A68A-9EBE890074A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AC6-909B-4D8B-805C-2405B6F86F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31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0789-3093-4E2A-85C0-7EF1A8AFC8F8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2B43-B121-48DC-B51F-E3FE8B89125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8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F9B4-AAC1-4B46-8C44-8436F3D8E4D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8FC7-9871-4759-BAEF-FD29BA509E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87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09C-B125-4521-A182-F229A032C46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32D2-14CD-44C5-9043-4DA16687A8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3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670F-C71A-40D4-B2E3-2CA388C0F431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A4AC-6DD4-45BB-8BF0-045C535C7A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24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0575-A435-4A6E-AA69-46679313639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6234-0FE6-4226-A795-53096233EB7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64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E699-0429-4113-977F-9535209C453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D484-A241-4B34-B37F-39CCEF891C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73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E1E8-CB5D-41DC-939E-CBE03C815926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8F54-23D5-4747-85CF-12C4804443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32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43DD-F07E-42A4-A0D5-86BC96F25CA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4AC04-B69F-487F-BDF8-FC11796006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7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4B99-9DB7-4553-883F-7C7A009B93D6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DB08-1342-4473-ADB8-972706A3A0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28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9DDD-25BA-4AAC-B53F-9D672F6524B1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767-D8CD-4426-82B4-930AFED701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67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6BB7-1F87-4ACE-A68A-9EBE890074A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AC6-909B-4D8B-805C-2405B6F86F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0789-3093-4E2A-85C0-7EF1A8AFC8F8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2B43-B121-48DC-B51F-E3FE8B89125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68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F9B4-AAC1-4B46-8C44-8436F3D8E4D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8FC7-9871-4759-BAEF-FD29BA509E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42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09C-B125-4521-A182-F229A032C46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32D2-14CD-44C5-9043-4DA16687A8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04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670F-C71A-40D4-B2E3-2CA388C0F431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A4AC-6DD4-45BB-8BF0-045C535C7A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9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0575-A435-4A6E-AA69-46679313639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6234-0FE6-4226-A795-53096233EB7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0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E699-0429-4113-977F-9535209C453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D484-A241-4B34-B37F-39CCEF891C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8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0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E1E8-CB5D-41DC-939E-CBE03C815926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8F54-23D5-4747-85CF-12C4804443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44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43DD-F07E-42A4-A0D5-86BC96F25CA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4AC04-B69F-487F-BDF8-FC11796006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19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4B99-9DB7-4553-883F-7C7A009B93D6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DB08-1342-4473-ADB8-972706A3A0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55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9DDD-25BA-4AAC-B53F-9D672F6524B1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767-D8CD-4426-82B4-930AFED701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12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6BB7-1F87-4ACE-A68A-9EBE890074A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AC6-909B-4D8B-805C-2405B6F86F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61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56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64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47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01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0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2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19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16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68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q-A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85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99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46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9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66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1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19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4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29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15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q-A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68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4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08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75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16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5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28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6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19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23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69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53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q-A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1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00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08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960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7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47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626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38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20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692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393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174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q-A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3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114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0789-3093-4E2A-85C0-7EF1A8AFC8F8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2B43-B121-48DC-B51F-E3FE8B89125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37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F9B4-AAC1-4B46-8C44-8436F3D8E4D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8FC7-9871-4759-BAEF-FD29BA509E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388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09C-B125-4521-A182-F229A032C46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32D2-14CD-44C5-9043-4DA16687A8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518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670F-C71A-40D4-B2E3-2CA388C0F431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A4AC-6DD4-45BB-8BF0-045C535C7A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38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0575-A435-4A6E-AA69-46679313639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6234-0FE6-4226-A795-53096233EB7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670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E699-0429-4113-977F-9535209C453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D484-A241-4B34-B37F-39CCEF891C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776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E1E8-CB5D-41DC-939E-CBE03C815926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8F54-23D5-4747-85CF-12C4804443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30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43DD-F07E-42A4-A0D5-86BC96F25CAA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4AC04-B69F-487F-BDF8-FC11796006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117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4B99-9DB7-4553-883F-7C7A009B93D6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DB08-1342-4473-ADB8-972706A3A0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11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9DDD-25BA-4AAC-B53F-9D672F6524B1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767-D8CD-4426-82B4-930AFED701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986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6BB7-1F87-4ACE-A68A-9EBE890074A7}" type="datetime1">
              <a:rPr lang="en-US">
                <a:solidFill>
                  <a:srgbClr val="000000"/>
                </a:solidFill>
              </a:rPr>
              <a:pPr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AC6-909B-4D8B-805C-2405B6F86F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7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9AF9-A970-4818-992C-207EDCD2BC25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3277-7B06-4241-893D-84129E0E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1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FF5B4-3E37-4684-9A87-405FF295ACCD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6290F-F3CC-43C4-861C-2A5A9587CCD5}" type="slidenum">
              <a:rPr lang="es-E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5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FF5B4-3E37-4684-9A87-405FF295ACCD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6290F-F3CC-43C4-861C-2A5A9587CCD5}" type="slidenum">
              <a:rPr lang="es-E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07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FF5B4-3E37-4684-9A87-405FF295ACCD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6290F-F3CC-43C4-861C-2A5A9587CCD5}" type="slidenum">
              <a:rPr lang="es-E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1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5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4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74EB-84EB-4B23-BC94-B4085710841A}" type="datetimeFigureOut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1.5.2015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101BF-B0F1-421D-8A02-F8F7E247F07B}" type="slidenum">
              <a:rPr lang="sq-A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q-A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5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FF5B4-3E37-4684-9A87-405FF295ACCD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6290F-F3CC-43C4-861C-2A5A9587CCD5}" type="slidenum">
              <a:rPr lang="es-E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59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977" y="3951236"/>
            <a:ext cx="6721649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sq-AL" sz="1800" dirty="0" err="1">
                <a:latin typeface="Book Antiqua" panose="02040602050305030304" pitchFamily="18" charset="0"/>
              </a:rPr>
              <a:t>Helvetas</a:t>
            </a:r>
            <a:r>
              <a:rPr lang="sq-AL" sz="1800" dirty="0">
                <a:latin typeface="Book Antiqua" panose="02040602050305030304" pitchFamily="18" charset="0"/>
              </a:rPr>
              <a:t> </a:t>
            </a:r>
            <a:r>
              <a:rPr lang="sq-AL" sz="1800" dirty="0" smtClean="0">
                <a:latin typeface="Book Antiqua" panose="02040602050305030304" pitchFamily="18" charset="0"/>
              </a:rPr>
              <a:t>S</a:t>
            </a:r>
            <a:r>
              <a:rPr lang="en-US" sz="1800" dirty="0" smtClean="0">
                <a:latin typeface="Book Antiqua" panose="02040602050305030304" pitchFamily="18" charset="0"/>
              </a:rPr>
              <a:t>w</a:t>
            </a:r>
            <a:r>
              <a:rPr lang="sq-AL" sz="1800" dirty="0" err="1" smtClean="0">
                <a:latin typeface="Book Antiqua" panose="02040602050305030304" pitchFamily="18" charset="0"/>
              </a:rPr>
              <a:t>iss</a:t>
            </a:r>
            <a:r>
              <a:rPr lang="sq-AL" sz="1800" dirty="0" smtClean="0">
                <a:latin typeface="Book Antiqua" panose="02040602050305030304" pitchFamily="18" charset="0"/>
              </a:rPr>
              <a:t> </a:t>
            </a:r>
            <a:r>
              <a:rPr lang="sq-AL" sz="1800" dirty="0">
                <a:latin typeface="Book Antiqua" panose="02040602050305030304" pitchFamily="18" charset="0"/>
              </a:rPr>
              <a:t>Intercooperation</a:t>
            </a:r>
          </a:p>
          <a:p>
            <a:pPr algn="l">
              <a:spcBef>
                <a:spcPct val="0"/>
              </a:spcBef>
            </a:pPr>
            <a:endParaRPr lang="it-IT" sz="1800" dirty="0" smtClean="0">
              <a:latin typeface="Book Antiqua" panose="02040602050305030304" pitchFamily="18" charset="0"/>
            </a:endParaRPr>
          </a:p>
          <a:p>
            <a:pPr algn="l">
              <a:spcBef>
                <a:spcPct val="0"/>
              </a:spcBef>
            </a:pPr>
            <a:endParaRPr lang="it-IT" sz="1800" dirty="0">
              <a:latin typeface="Book Antiqua" panose="0204060205030503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sq-AL" sz="1800" dirty="0" smtClean="0">
                <a:latin typeface="Book Antiqua" panose="02040602050305030304" pitchFamily="18" charset="0"/>
              </a:rPr>
              <a:t>Programi </a:t>
            </a:r>
            <a:r>
              <a:rPr lang="sq-AL" sz="1800" dirty="0">
                <a:latin typeface="Book Antiqua" panose="02040602050305030304" pitchFamily="18" charset="0"/>
              </a:rPr>
              <a:t>për Decentralizim dhe  Z</a:t>
            </a:r>
            <a:r>
              <a:rPr lang="en-US" sz="1800" dirty="0">
                <a:latin typeface="Book Antiqua" panose="02040602050305030304" pitchFamily="18" charset="0"/>
              </a:rPr>
              <a:t>h</a:t>
            </a:r>
            <a:r>
              <a:rPr lang="sq-AL" sz="1800" dirty="0" err="1">
                <a:latin typeface="Book Antiqua" panose="02040602050305030304" pitchFamily="18" charset="0"/>
              </a:rPr>
              <a:t>villim</a:t>
            </a:r>
            <a:r>
              <a:rPr lang="sq-AL" sz="1800" dirty="0">
                <a:latin typeface="Book Antiqua" panose="02040602050305030304" pitchFamily="18" charset="0"/>
              </a:rPr>
              <a:t> </a:t>
            </a:r>
            <a:r>
              <a:rPr lang="sq-AL" sz="1800" dirty="0" smtClean="0">
                <a:latin typeface="Book Antiqua" panose="02040602050305030304" pitchFamily="18" charset="0"/>
              </a:rPr>
              <a:t>Vendor</a:t>
            </a:r>
            <a:endParaRPr lang="it-IT" sz="1800" dirty="0" smtClean="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endParaRPr lang="it-IT" sz="1800" b="1" dirty="0" smtClean="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endParaRPr lang="it-IT" sz="1800" b="1" dirty="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endParaRPr lang="it-IT" sz="1800" b="1" dirty="0" smtClean="0">
              <a:latin typeface="Book Antiqua" panose="0204060205030503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sq-AL" sz="1800" dirty="0" smtClean="0">
                <a:latin typeface="Book Antiqua" panose="02040602050305030304" pitchFamily="18" charset="0"/>
              </a:rPr>
              <a:t>Instituti </a:t>
            </a:r>
            <a:r>
              <a:rPr lang="sq-AL" sz="1800" dirty="0">
                <a:latin typeface="Book Antiqua" panose="02040602050305030304" pitchFamily="18" charset="0"/>
              </a:rPr>
              <a:t>i Kërkimeve Urbane</a:t>
            </a:r>
          </a:p>
          <a:p>
            <a:pPr>
              <a:spcBef>
                <a:spcPct val="0"/>
              </a:spcBef>
            </a:pPr>
            <a:endParaRPr lang="sq-AL" sz="1800" dirty="0">
              <a:latin typeface="Book Antiqua" panose="0204060205030503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141" y="1645399"/>
            <a:ext cx="7772400" cy="1470025"/>
          </a:xfrm>
        </p:spPr>
        <p:txBody>
          <a:bodyPr/>
          <a:lstStyle/>
          <a:p>
            <a:r>
              <a:rPr lang="it-IT" sz="3200" dirty="0" smtClean="0">
                <a:latin typeface="Book Antiqua" panose="02040602050305030304" pitchFamily="18" charset="0"/>
              </a:rPr>
              <a:t>Programi i Zonës Funksionale </a:t>
            </a:r>
            <a:br>
              <a:rPr lang="it-IT" sz="3200" dirty="0" smtClean="0">
                <a:latin typeface="Book Antiqua" panose="02040602050305030304" pitchFamily="18" charset="0"/>
              </a:rPr>
            </a:br>
            <a:r>
              <a:rPr lang="it-IT" sz="32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Malësi e Madhe</a:t>
            </a:r>
            <a:br>
              <a:rPr lang="it-IT" sz="3200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it-IT" sz="2400" i="1" dirty="0" smtClean="0">
                <a:latin typeface="Book Antiqua" panose="02040602050305030304" pitchFamily="18" charset="0"/>
              </a:rPr>
              <a:t>maj 2015</a:t>
            </a:r>
            <a:endParaRPr lang="en-US" sz="2400" i="1" dirty="0">
              <a:latin typeface="Book Antiqua" panose="02040602050305030304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1" y="5181600"/>
            <a:ext cx="1348836" cy="12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x\Desktop\dldp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5" y="4578781"/>
            <a:ext cx="974551" cy="4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0" y="3903091"/>
            <a:ext cx="1388018" cy="5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572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123825" y="1082675"/>
            <a:ext cx="8763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Draft Strategjia Kombëtare e Turizmit në Shqipëri 2014-2020 veçon </a:t>
            </a:r>
            <a:r>
              <a:rPr lang="sq-AL" sz="1600" b="1" i="1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turizmin rural dhe natyror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si llojin më të përshtatshëm për Shqipërinë.</a:t>
            </a:r>
            <a:endParaRPr lang="sq-AL" sz="1600" b="1" dirty="0" smtClean="0">
              <a:solidFill>
                <a:srgbClr val="FFFFFF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q-AL" sz="1600" b="1" i="1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Turizmi malor 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 potencial zhvillimi në zonën Kelmend dhe Shkrel: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Aktualisht, bujtinat dhe hotelet në zonën veriore të ZF Malësi e Madhe kanë veprimtari </a:t>
            </a:r>
            <a:r>
              <a:rPr lang="sq-AL" sz="1600" i="1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vetëm gjatë sezonit veror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Turizmi malor dimëror, veçanërisht në Alpe, është ende i pashfrytëzuar për shkak të mungesës së infrastrukturës së nevojshme: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romanLcParenBoth"/>
              <a:defRPr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ngrohja</a:t>
            </a:r>
          </a:p>
          <a:p>
            <a:pPr marL="400050" indent="-4000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romanLcParenBoth"/>
              <a:defRPr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shërbimi i largimit të dëborës </a:t>
            </a:r>
          </a:p>
          <a:p>
            <a:pPr marL="400050" indent="-4000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romanLcParenBoth"/>
              <a:defRPr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ambulancat të përshtatshme për rrugë malore</a:t>
            </a:r>
          </a:p>
          <a:p>
            <a:pPr marL="400050" indent="-4000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romanLcParenBoth"/>
              <a:defRPr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shtëpitë me çati të ndërtuara me eternit – 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sq-AL" sz="1600" i="1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 shumë i dëmshëm për shëndetin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q-AL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q-AL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q-AL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970" y="3733800"/>
            <a:ext cx="4114855" cy="2651099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ctrTitle"/>
          </p:nvPr>
        </p:nvSpPr>
        <p:spPr>
          <a:xfrm>
            <a:off x="117475" y="228600"/>
            <a:ext cx="8839200" cy="762000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Sektori strategjik i turizmit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Gjetjet kryesore</a:t>
            </a:r>
            <a:endParaRPr lang="en-US" sz="1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7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123825" y="1082675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92549" y="113963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q-AL" sz="1600" b="1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Turizmi liqenor 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ka potencial zhvillimi në zonën Koplik, Gruemirë, Qendër e Kastrat, të cilat janë zonat përreth Liqenit të Shkodrës. </a:t>
            </a: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99373" y="1939177"/>
            <a:ext cx="8839200" cy="20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Aktualisht mungon veçanërisht infrastruktura rrugore për lidhjen e fshatrave përreth bregut të liqenit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q-AL" sz="16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Mbrojtja e vlerave natyrore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të florës dhe faunës së Liqenit si dhe </a:t>
            </a:r>
            <a:r>
              <a:rPr lang="sq-AL" sz="1600" b="1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zbutja e ndotjes mjedisore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janë dy veprimtari të lidhura ngushtë me një zhvillim të qëndrueshëm të sektorit të turizmit në zonën </a:t>
            </a:r>
            <a:r>
              <a:rPr lang="sq-AL" sz="16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funk</a:t>
            </a:r>
            <a:r>
              <a:rPr lang="it-IT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</a:t>
            </a:r>
            <a:r>
              <a:rPr lang="sq-AL" sz="16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ionale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6" y="3425261"/>
            <a:ext cx="4283786" cy="291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475" y="4622075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i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Potencial afatmesëm deri afatgjatë </a:t>
            </a:r>
            <a:endParaRPr lang="it-IT" b="1" i="1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i="1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b="1" i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 ardhurave nga </a:t>
            </a:r>
            <a:r>
              <a:rPr lang="it-IT" b="1" i="1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turizmi.</a:t>
            </a:r>
            <a:endParaRPr lang="it-IT" b="1" i="1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117475" y="228600"/>
            <a:ext cx="8839200" cy="762000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Sektori strategjik i turizmit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Gjetjet kryesore</a:t>
            </a:r>
            <a:endParaRPr lang="en-US" sz="1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9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itle 7"/>
          <p:cNvSpPr>
            <a:spLocks noGrp="1"/>
          </p:cNvSpPr>
          <p:nvPr>
            <p:ph type="ctrTitle"/>
          </p:nvPr>
        </p:nvSpPr>
        <p:spPr>
          <a:xfrm>
            <a:off x="139700" y="161924"/>
            <a:ext cx="7772400" cy="752475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Rritja e sektorit të turizmit</a:t>
            </a:r>
            <a:b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Zhvillimi </a:t>
            </a:r>
            <a:r>
              <a:rPr lang="it-IT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</a:t>
            </a:r>
            <a:r>
              <a:rPr lang="it-IT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qëndrueshëm</a:t>
            </a:r>
            <a:endParaRPr lang="en-US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13" y="1143000"/>
            <a:ext cx="85344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romanLcParenBoth"/>
              <a:defRPr/>
            </a:pPr>
            <a:endParaRPr lang="it-IT" sz="16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6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39700" y="1082765"/>
            <a:ext cx="8928100" cy="48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228600" algn="l"/>
                <a:tab pos="11525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228600" algn="l"/>
                <a:tab pos="11525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228600" algn="l"/>
                <a:tab pos="1152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228600" algn="l"/>
                <a:tab pos="1152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228600" algn="l"/>
                <a:tab pos="1152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228600" algn="l"/>
                <a:tab pos="1152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228600" algn="l"/>
                <a:tab pos="1152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228600" algn="l"/>
                <a:tab pos="1152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228600" algn="l"/>
                <a:tab pos="1152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q-AL" sz="18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Investime në përmirësimin e infrastrukturës më bazë dhe vendosja e standardeve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q-AL" sz="18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 shëndetit dhe sigurisë për pikat turistike dhe bujtinat.</a:t>
            </a:r>
          </a:p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sq-AL" sz="1600" i="1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Zëvendësimi i çative me eternit në Kelmend është një projekt bazë në këtë drejtim</a:t>
            </a:r>
          </a:p>
          <a:p>
            <a:pPr marL="342900" indent="-3429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sq-AL" sz="14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sq-AL" sz="18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Hartimi i një plani strategjik të zhvillimit të turizmit është i nevojshëm:</a:t>
            </a:r>
          </a:p>
          <a:p>
            <a:pPr marL="342900" indent="-3429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sq-AL" sz="4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Harmonizimi me nevojat e ruajtjes dhe zhvillimit të ekosistemit të liqenit të Shkodrës</a:t>
            </a:r>
          </a:p>
          <a:p>
            <a:pPr marL="1028700" lvl="1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Harmonizimi me planin urbanistik për zhvillimin e infrastrukturës </a:t>
            </a:r>
          </a:p>
          <a:p>
            <a:pPr marL="1028700" lvl="1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Zgjerimi i njohjes së pikave turistike për vendin dhe rajonin</a:t>
            </a:r>
          </a:p>
          <a:p>
            <a:pPr marL="1028700" lvl="1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Promovimi i turizmit </a:t>
            </a:r>
            <a:r>
              <a:rPr lang="sq-AL" sz="1600" u="sng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gjithëpërfshirës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të gjithë zonës, me </a:t>
            </a:r>
            <a:r>
              <a:rPr lang="it-IT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pika turistike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nga zonat liqenore deri në ato alpine</a:t>
            </a:r>
          </a:p>
          <a:p>
            <a:pPr marL="1085850" lvl="1" indent="-3429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Mbështetje e projekteve për hartimin e një </a:t>
            </a:r>
            <a:r>
              <a:rPr lang="sq-AL" sz="1600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</a:t>
            </a:r>
            <a:r>
              <a:rPr lang="it-IT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turistike drejtuar vendeve të rajonit</a:t>
            </a:r>
          </a:p>
          <a:p>
            <a:pPr marL="342900" indent="-3429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sq-AL" sz="1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sq-AL" sz="18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Pjatat tradicionale dhe ushqimet natyrale si pjesë plotësuese e vizitave turistike – 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q-AL" sz="1800" b="1" i="1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nxitja e fermerëve për prodhimin e produkteve vendase e natyrale</a:t>
            </a:r>
            <a:r>
              <a:rPr lang="sq-AL" sz="18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tradicionale është një element i rëndësishëm </a:t>
            </a:r>
            <a:r>
              <a:rPr lang="sq-AL" sz="1800" i="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singergjie</a:t>
            </a:r>
            <a:r>
              <a:rPr lang="sq-AL" sz="18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 sektorit të bujqësisë dhe turizmit. </a:t>
            </a: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03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28600" y="3657600"/>
            <a:ext cx="5329237" cy="544513"/>
          </a:xfrm>
          <a:noFill/>
        </p:spPr>
        <p:txBody>
          <a:bodyPr/>
          <a:lstStyle/>
          <a:p>
            <a:pPr algn="l" eaLnBrk="1" hangingPunct="1"/>
            <a:r>
              <a:rPr lang="sq-AL" sz="28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Analiza e shërbimeve publike</a:t>
            </a:r>
            <a:endParaRPr lang="sq-AL" sz="2800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-171450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Users\x\Desktop\dldp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4398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0"/>
          <p:cNvSpPr txBox="1">
            <a:spLocks noChangeArrowheads="1"/>
          </p:cNvSpPr>
          <p:nvPr/>
        </p:nvSpPr>
        <p:spPr bwMode="auto">
          <a:xfrm>
            <a:off x="299966" y="2819400"/>
            <a:ext cx="6318036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sq-AL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A. Analiza e zonës funksionale </a:t>
            </a:r>
            <a:endParaRPr lang="sq-AL" sz="2800" b="1" kern="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22" y="221001"/>
            <a:ext cx="1388018" cy="5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135937" cy="863600"/>
          </a:xfrm>
        </p:spPr>
        <p:txBody>
          <a:bodyPr/>
          <a:lstStyle/>
          <a:p>
            <a:pPr eaLnBrk="1" hangingPunct="1"/>
            <a:r>
              <a:rPr lang="sq-AL" sz="2400" dirty="0" smtClean="0">
                <a:latin typeface="Book Antiqua" panose="02040602050305030304" pitchFamily="18" charset="0"/>
              </a:rPr>
              <a:t>Shërbimi i furnizimit me Ujë</a:t>
            </a:r>
            <a:endParaRPr lang="sq-AL" sz="2400" dirty="0" smtClean="0">
              <a:latin typeface="Book Antiqua" panose="0204060205030503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79388" y="1030904"/>
            <a:ext cx="8431212" cy="5400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q-AL" sz="1800" b="1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Gjendja aktuale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sq-AL" sz="1600" b="1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SH.A. Ujësjellës – Kanalizime Malësi e Madhe është e liçensuar nga Enti Rregullator i Ujit për dhënien e shërbimit të furnizimit më ujë për 18 NJ.Q.V. nga të cilat: </a:t>
            </a:r>
          </a:p>
          <a:p>
            <a:pPr marL="0" lvl="1" indent="0" eaLnBrk="1" hangingPunct="1">
              <a:buNone/>
              <a:defRPr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       </a:t>
            </a:r>
            <a:r>
              <a:rPr lang="sq-AL" sz="1600" b="1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4 NJQV të ZF Malësi e Madhe</a:t>
            </a: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: Koplik, Qendër, Gruemirë e një pjesë të Shkrelit</a:t>
            </a:r>
          </a:p>
          <a:p>
            <a:pPr marL="342900" lvl="1" indent="-342900" eaLnBrk="1" hangingPunct="1">
              <a:buFontTx/>
              <a:buChar char="•"/>
              <a:defRPr/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Pjesa tjetër e zonës funksionale furnizohet me sisteme dhe burime lokale - në disa raste përdorin edhe stacione pompimi të SH.A. Ujësjellës Kanalizime Malësi e Madhe </a:t>
            </a:r>
          </a:p>
          <a:p>
            <a:pPr marL="0" indent="0" eaLnBrk="1" hangingPunct="1">
              <a:buNone/>
              <a:defRPr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       </a:t>
            </a:r>
            <a:r>
              <a:rPr lang="sq-AL" sz="1600" i="1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Nuk ka informacion për sisteme matësish, tarifimi dhe faturimi në këto NJ.Q.V.</a:t>
            </a:r>
          </a:p>
          <a:p>
            <a:pPr marL="342900" lvl="1" indent="-342900" eaLnBrk="1" hangingPunct="1">
              <a:buFontTx/>
              <a:buChar char="•"/>
              <a:defRPr/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Sipas pikëzimit të ERRU 2013, ndërmarrja renditet mes entiteteve me performancë më të ulët në vend, për kategorinë përkatëse: nivel i ulët i ujit të matur, faturuar dhe arkëtuar. </a:t>
            </a:r>
          </a:p>
          <a:p>
            <a:pPr eaLnBrk="1" hangingPunct="1">
              <a:defRPr/>
            </a:pPr>
            <a:endParaRPr lang="sq-AL" sz="1600" dirty="0" smtClean="0">
              <a:solidFill>
                <a:srgbClr val="7F7F7F"/>
              </a:solidFill>
              <a:latin typeface="Book Antiqua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sq-AL" sz="1600" dirty="0" smtClean="0">
                <a:solidFill>
                  <a:srgbClr val="7F7F7F"/>
                </a:solidFill>
                <a:latin typeface="Book Antiqua" charset="0"/>
                <a:ea typeface="ＭＳ Ｐゴシック" charset="0"/>
              </a:rPr>
              <a:t>Investimet e reja në sistemin e furnizimit me ujë varen tërësisht nga qeveria qëndrore dhe donatorët e huaj, të cilët, nga ana e tyre, kushtëzohen me një nivel të caktuar performance dhe me një menaxhim efektiv e të qëndrueshëm.</a:t>
            </a:r>
          </a:p>
          <a:p>
            <a:pPr eaLnBrk="1" hangingPunct="1">
              <a:buFontTx/>
              <a:buChar char="-"/>
              <a:defRPr/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sq-AL" sz="1600" dirty="0" smtClean="0"/>
          </a:p>
        </p:txBody>
      </p:sp>
    </p:spTree>
    <p:extLst>
      <p:ext uri="{BB962C8B-B14F-4D97-AF65-F5344CB8AC3E}">
        <p14:creationId xmlns:p14="http://schemas.microsoft.com/office/powerpoint/2010/main" val="28544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13787" cy="5111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q-AL" sz="1800" b="1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Gjendja aktuale</a:t>
            </a:r>
          </a:p>
          <a:p>
            <a:pPr marL="0" indent="0" eaLnBrk="1" hangingPunct="1">
              <a:buNone/>
              <a:defRPr/>
            </a:pPr>
            <a:endParaRPr lang="sq-AL" sz="1800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eaLnBrk="1" hangingPunct="1">
              <a:defRPr/>
            </a:pPr>
            <a:r>
              <a:rPr lang="sq-AL" sz="1800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SH.A Ujësjellës -  Kanalizime Malësi e Madhe është gjithashtu e liçensuar për dhënien e shërbimit të largimit të ujërave të ndotur.</a:t>
            </a:r>
          </a:p>
          <a:p>
            <a:pPr eaLnBrk="1" hangingPunct="1">
              <a:defRPr/>
            </a:pPr>
            <a:endParaRPr lang="sq-AL" sz="1800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eaLnBrk="1" hangingPunct="1">
              <a:defRPr/>
            </a:pPr>
            <a:r>
              <a:rPr lang="sq-AL" sz="1800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Aktualisht, rrjeti e </a:t>
            </a:r>
            <a:r>
              <a:rPr lang="it-IT" sz="1800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kanalizimeve </a:t>
            </a:r>
            <a:r>
              <a:rPr lang="sq-AL" sz="1800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të ujërave të zeza është e shtrirë vetëm për qendrën e Bashkisë Koplik – </a:t>
            </a:r>
            <a:r>
              <a:rPr lang="sq-AL" sz="1800" i="1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nuk ka një hartë dhe inventarizim të këtij rrjeti. </a:t>
            </a:r>
          </a:p>
          <a:p>
            <a:pPr eaLnBrk="1" hangingPunct="1">
              <a:defRPr/>
            </a:pPr>
            <a:endParaRPr lang="sq-AL" sz="1800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eaLnBrk="1" hangingPunct="1">
              <a:defRPr/>
            </a:pPr>
            <a:r>
              <a:rPr lang="sq-AL" sz="1800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Në pjesën më të madhe të zonës funksionale ky shërbim bëhet nga vetë banorët, me gropa septike pa standarde të përcaktuara dhe me pasoja për shëndetin e banorëve dhe në mjedis </a:t>
            </a:r>
            <a:r>
              <a:rPr lang="sq-AL" sz="1800" i="1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(veçanërisht për liqenin e Shkodrës dhe zhvillimin e turizmit).</a:t>
            </a:r>
          </a:p>
          <a:p>
            <a:pPr eaLnBrk="1" hangingPunct="1">
              <a:defRPr/>
            </a:pPr>
            <a:endParaRPr lang="sq-AL" sz="1800" i="1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eaLnBrk="1" hangingPunct="1">
              <a:defRPr/>
            </a:pPr>
            <a:r>
              <a:rPr lang="sq-AL" sz="1800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Bashkia e re ka nevojë për investime madhore të cilat mund të ndërmerren vetëm gradualisht dhe të shtrira për një periudhë kohore afatgjatë. </a:t>
            </a:r>
          </a:p>
          <a:p>
            <a:pPr marL="0" indent="0" eaLnBrk="1" hangingPunct="1">
              <a:buFontTx/>
              <a:buNone/>
              <a:defRPr/>
            </a:pPr>
            <a:endParaRPr lang="sq-AL" sz="1800" b="1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marL="0" indent="0" eaLnBrk="1" hangingPunct="1">
              <a:buNone/>
              <a:defRPr/>
            </a:pPr>
            <a:endParaRPr lang="sq-AL" sz="1800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marL="0" indent="0" eaLnBrk="1" hangingPunct="1">
              <a:buFontTx/>
              <a:buNone/>
              <a:defRPr/>
            </a:pPr>
            <a:endParaRPr lang="sq-AL" sz="1800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eaLnBrk="1" hangingPunct="1">
              <a:defRPr/>
            </a:pPr>
            <a:endParaRPr lang="sq-AL" sz="1800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eaLnBrk="1" hangingPunct="1">
              <a:defRPr/>
            </a:pPr>
            <a:endParaRPr lang="sq-AL" sz="1800" dirty="0" smtClean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sq-AL" sz="1800" dirty="0" smtClean="0">
                <a:solidFill>
                  <a:srgbClr val="7F7F7F"/>
                </a:solidFill>
                <a:latin typeface="Book Antiqua"/>
                <a:ea typeface="ＭＳ Ｐゴシック" charset="0"/>
                <a:cs typeface="Book Antiqua"/>
              </a:rPr>
              <a:t> </a:t>
            </a:r>
            <a:endParaRPr lang="sq-AL" sz="1800" dirty="0">
              <a:solidFill>
                <a:srgbClr val="7F7F7F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47109" name="Title 1"/>
          <p:cNvSpPr txBox="1">
            <a:spLocks/>
          </p:cNvSpPr>
          <p:nvPr/>
        </p:nvSpPr>
        <p:spPr bwMode="auto">
          <a:xfrm>
            <a:off x="609600" y="4763"/>
            <a:ext cx="81486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q-A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Shërbimi i largimit të ujërave të ndotur</a:t>
            </a:r>
            <a:endParaRPr lang="sq-AL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pPr eaLnBrk="1" hangingPunct="1"/>
            <a:r>
              <a:rPr lang="sq-AL" sz="2400" dirty="0" smtClean="0">
                <a:latin typeface="Book Antiqua" panose="02040602050305030304" pitchFamily="18" charset="0"/>
              </a:rPr>
              <a:t>Shërbimi ujësjellës - kanalizime</a:t>
            </a:r>
            <a:endParaRPr lang="sq-AL" sz="2400" dirty="0" smtClean="0">
              <a:latin typeface="Book Antiqua" panose="02040602050305030304" pitchFamily="18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80463" cy="5000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q-AL" sz="2000" b="1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Rekomandime: </a:t>
            </a:r>
          </a:p>
          <a:p>
            <a:pPr marL="0" indent="0" eaLnBrk="1" hangingPunct="1">
              <a:buNone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Menaxhimi i integruar i shërbimit të furnizim</a:t>
            </a:r>
            <a:r>
              <a:rPr lang="it-IT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i</a:t>
            </a: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t me ujë dhe largimit të ujërave të ndotura për Bashkinë Malësi e Madhe: një zonë funksionale – një entitet.</a:t>
            </a:r>
          </a:p>
          <a:p>
            <a:pPr marL="0" indent="0" eaLnBrk="1" hangingPunct="1">
              <a:buNone/>
            </a:pPr>
            <a:endParaRPr lang="sq-AL" sz="12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q-AL" sz="1800" b="1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Hapa të nevojshëm për ngritjen e një shërbimi të integruar janë: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q-AL" sz="1600" b="1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Furnizimi përmes sistemeve të centralizuar të ujit: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endParaRPr lang="sq-AL" sz="10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H</a:t>
            </a: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artëzim</a:t>
            </a: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 i sistemeve të centralizuara të ujit: vendndodhja,</a:t>
            </a: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 </a:t>
            </a: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tipologjia [vetërrjedhje/ngritje mekanike], karakteristikave, sasisë.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Identifikim i popullsisë që furnizohen me ujë përmes këtyre sistemeve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2"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Furnizimi përmes burimeve ujore natyrore: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 startAt="2"/>
            </a:pPr>
            <a:endParaRPr lang="sq-AL" sz="10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Hartëzimi</a:t>
            </a: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 i burimeve ujore natyrore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Identifikimi i popullsisë që furnizohet drejtpërdrejt nga këto burime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Hedhja e të dhënave në GIS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sq-AL" sz="16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Hartimi i Planit të Investimeve Kapitale, afatshkurtër, afatmesëm dhe afatgjatë, në përputhje me Maste planin e Furnizimit me Ujë dhe Kanalizimeve të Shqipërisë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sq-AL" sz="1600" dirty="0" smtClean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9225" y="1139825"/>
            <a:ext cx="8743950" cy="4929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q-AL" sz="2000" b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Gjendja aktuale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sq-AL" sz="400" b="1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Cilësia e dhënies së këtij shërbimi në njësitë vendore aktuale 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ndryshon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në mbulim dhe</a:t>
            </a:r>
          </a:p>
          <a:p>
            <a:pPr marL="0" indent="0" eaLnBrk="1" hangingPunct="1">
              <a:buNone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frekuencë: </a:t>
            </a:r>
            <a:r>
              <a:rPr lang="sq-AL" sz="1600" u="sng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zonat urbane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dhe disa </a:t>
            </a:r>
            <a:r>
              <a:rPr lang="sq-AL" sz="1600" u="sng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zona turistike 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mbulohen deri në 2 herë në javë, ndërsa </a:t>
            </a:r>
            <a:r>
              <a:rPr lang="sq-AL" sz="1600" u="sng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zonat rural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e – të cilat përbëjnë pjesën kryesore të zonës funksionale – mbulohen deri vetëm 1 herë në vit; në </a:t>
            </a:r>
            <a:r>
              <a:rPr lang="sq-AL" sz="1600" u="sng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fshatra të thellë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shërbimi nuk jepet fare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sq-AL" sz="9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Nuk është ndërmarrë deri më tani riciklimi i mbetjeve urbane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sq-AL" sz="9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Ekziston një plan për integrimin e shërbimit i cili përfshin ende pjesërisht territorin e </a:t>
            </a:r>
          </a:p>
          <a:p>
            <a:pPr marL="0" indent="0" eaLnBrk="1" hangingPunct="1">
              <a:buNone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Bashkisë së ardhshme Malësi e Madhe.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Transportimi përfundimtar i mbetjeve për në </a:t>
            </a:r>
          </a:p>
          <a:p>
            <a:pPr marL="0" indent="0" eaLnBrk="1" hangingPunct="1">
              <a:buNone/>
              <a:defRPr/>
            </a:pPr>
            <a:r>
              <a:rPr lang="sq-AL" sz="1600" b="1" i="1" u="sng" dirty="0" err="1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lendfillin</a:t>
            </a:r>
            <a:r>
              <a:rPr lang="sq-AL" sz="1600" b="1" i="1" u="sng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Bushat 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vlerësohet një alternative me </a:t>
            </a:r>
          </a:p>
          <a:p>
            <a:pPr marL="0" indent="0" eaLnBrk="1" hangingPunct="1">
              <a:buNone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kosto tepër të lartë për shkak të largësisë së</a:t>
            </a:r>
          </a:p>
          <a:p>
            <a:pPr marL="0" indent="0" eaLnBrk="1" hangingPunct="1">
              <a:buNone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zonave më të thella të Malësisë së Madhe</a:t>
            </a:r>
          </a:p>
          <a:p>
            <a:pPr marL="0" indent="0" eaLnBrk="1" hangingPunct="1">
              <a:buNone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– deri në 120 km për fshatra të K. Kelmend. </a:t>
            </a:r>
          </a:p>
          <a:p>
            <a:pPr marL="0" indent="0" eaLnBrk="1" hangingPunct="1">
              <a:buFontTx/>
              <a:buNone/>
              <a:defRPr/>
            </a:pPr>
            <a:endParaRPr lang="sq-AL" sz="1600" b="1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  <a:defRPr/>
            </a:pPr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  <a:defRPr/>
            </a:pPr>
            <a:endParaRPr lang="sq-AL" sz="2400" dirty="0">
              <a:ea typeface="ＭＳ Ｐゴシック" charset="0"/>
            </a:endParaRPr>
          </a:p>
        </p:txBody>
      </p:sp>
      <p:sp>
        <p:nvSpPr>
          <p:cNvPr id="50182" name="Title 1"/>
          <p:cNvSpPr>
            <a:spLocks noGrp="1"/>
          </p:cNvSpPr>
          <p:nvPr>
            <p:ph type="title"/>
          </p:nvPr>
        </p:nvSpPr>
        <p:spPr>
          <a:xfrm>
            <a:off x="684213" y="203200"/>
            <a:ext cx="8002587" cy="993775"/>
          </a:xfrm>
        </p:spPr>
        <p:txBody>
          <a:bodyPr/>
          <a:lstStyle/>
          <a:p>
            <a:pPr eaLnBrk="1" hangingPunct="1"/>
            <a:r>
              <a:rPr lang="sq-AL" sz="2400" dirty="0" smtClean="0">
                <a:latin typeface="Book Antiqua" panose="02040602050305030304" pitchFamily="18" charset="0"/>
              </a:rPr>
              <a:t>Shërbimi i menaxhimit të mbetjeve</a:t>
            </a:r>
            <a:endParaRPr lang="sq-AL" sz="2400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3657600"/>
            <a:ext cx="4310418" cy="27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9225" y="1139825"/>
            <a:ext cx="8743950" cy="4929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q-AL" sz="2000" b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Rekomandime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sq-AL" sz="1600" b="1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sq-AL" sz="1800" dirty="0" smtClean="0">
                <a:solidFill>
                  <a:srgbClr val="7F7F7F"/>
                </a:solidFill>
                <a:latin typeface="Book Antiqua" panose="02040602050305030304" pitchFamily="18" charset="0"/>
              </a:rPr>
              <a:t>Menaxhimi i integruar i shërbimit të largimit të mbetjeve për Bashkinë Malësi e Madhe: një zonë funksionale – një entitet.</a:t>
            </a:r>
          </a:p>
          <a:p>
            <a:pPr marL="0" indent="0" eaLnBrk="1" hangingPunct="1">
              <a:buFontTx/>
              <a:buNone/>
              <a:defRPr/>
            </a:pPr>
            <a:endParaRPr lang="sq-AL" sz="1600" b="1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Duke q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e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në se popullsia e zonës Malësi e Madhe është kryesisht rurale, autoritet vendore duhet të ndërgjegjësojnë banorët dhe promovojnë fort </a:t>
            </a:r>
            <a:r>
              <a:rPr lang="sq-AL" sz="1600" u="sng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kompostimin e mbetjeve organike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në kushte individuale ose në grupe familjesh. </a:t>
            </a:r>
          </a:p>
          <a:p>
            <a:pPr marL="0" indent="0" eaLnBrk="1" hangingPunct="1">
              <a:buNone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	</a:t>
            </a:r>
            <a:r>
              <a:rPr lang="sq-AL" sz="1600" i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Bujtinat apo pikat turistike mund të jenë një pikë fillestare e mirë në këtë drejtim</a:t>
            </a:r>
          </a:p>
          <a:p>
            <a:pPr eaLnBrk="1" hangingPunct="1">
              <a:buFont typeface="+mj-lt"/>
              <a:buAutoNum type="arabicPeriod" startAt="2"/>
              <a:defRPr/>
            </a:pPr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+mj-lt"/>
              <a:buAutoNum type="arabicPeriod" startAt="2"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Depozitimi përfundimtar i mbetjeve urbane në </a:t>
            </a:r>
            <a:r>
              <a:rPr lang="sq-AL" sz="1600" dirty="0" err="1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lendfillin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Bushat është e vetmja zgjidhje afatgjatë dhe e qëndrueshme nga pikëpamja mjedisore. </a:t>
            </a:r>
          </a:p>
          <a:p>
            <a:pPr eaLnBrk="1" hangingPunct="1">
              <a:buFont typeface="+mj-lt"/>
              <a:buAutoNum type="arabicPeriod" startAt="2"/>
              <a:defRPr/>
            </a:pPr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Në kushte të një buxheti vendor të kufizuar, në 3 vitet e para, </a:t>
            </a:r>
            <a:r>
              <a:rPr lang="sq-AL" sz="1600" i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në funksion të zonave më të thella rurale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, sugjerohet ndërtimi i një stacioni transferimi ose përdorimi i kontejnerëve të lëvizshëm me tonazhe të larta, që mundësojnë transportin për në Bushat të mbet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j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eve urbane nga këto zona vetëm 1 ose 2 herë në javë. </a:t>
            </a:r>
          </a:p>
          <a:p>
            <a:pPr marL="0" indent="0" eaLnBrk="1" hangingPunct="1">
              <a:buFontTx/>
              <a:buNone/>
              <a:defRPr/>
            </a:pPr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  <a:defRPr/>
            </a:pPr>
            <a:endParaRPr lang="sq-AL" sz="2400" dirty="0">
              <a:ea typeface="ＭＳ Ｐゴシック" charset="0"/>
            </a:endParaRPr>
          </a:p>
        </p:txBody>
      </p:sp>
      <p:sp>
        <p:nvSpPr>
          <p:cNvPr id="50182" name="Title 1"/>
          <p:cNvSpPr>
            <a:spLocks noGrp="1"/>
          </p:cNvSpPr>
          <p:nvPr>
            <p:ph type="title"/>
          </p:nvPr>
        </p:nvSpPr>
        <p:spPr>
          <a:xfrm>
            <a:off x="684213" y="203200"/>
            <a:ext cx="8002587" cy="993775"/>
          </a:xfrm>
        </p:spPr>
        <p:txBody>
          <a:bodyPr/>
          <a:lstStyle/>
          <a:p>
            <a:pPr eaLnBrk="1" hangingPunct="1"/>
            <a:r>
              <a:rPr lang="sq-AL" sz="2400" dirty="0" smtClean="0">
                <a:latin typeface="Book Antiqua" panose="02040602050305030304" pitchFamily="18" charset="0"/>
              </a:rPr>
              <a:t>Shërbimi i menaxhimit të mbetjeve</a:t>
            </a:r>
            <a:endParaRPr lang="sq-AL" sz="24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9225" y="1139825"/>
            <a:ext cx="8743950" cy="4929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q-AL" sz="1800" b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Gjendja aktuale</a:t>
            </a:r>
          </a:p>
          <a:p>
            <a:pPr marL="0" indent="0" eaLnBrk="1" hangingPunct="1">
              <a:buNone/>
            </a:pPr>
            <a:endParaRPr lang="sq-AL" sz="1600" b="1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/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Zona funksionale e Malësisë së Madhe aktualisht ka një rrjet të dobët rrugor, me rrugë kryesisht të paasfaltuara, kalueshmëria e të cilave është edhe më e vështirë gjatë stinës së dimrit. </a:t>
            </a:r>
          </a:p>
          <a:p>
            <a:pPr eaLnBrk="1" hangingPunct="1"/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/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Rrjeti i dobët rrugor është faktor izolimi dhe kufizimi të ndërveprimit shoqëror dhe ekonomik të banorëve të zonave rurale të Malësisë së Madhe dhe veçanërisht pengues i zhvillimit të sektorit strategjik të turizmit.</a:t>
            </a:r>
          </a:p>
          <a:p>
            <a:pPr eaLnBrk="1" hangingPunct="1"/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q-AL" sz="1800" b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Rekomandime </a:t>
            </a:r>
          </a:p>
          <a:p>
            <a:pPr marL="0" indent="0">
              <a:buNone/>
            </a:pPr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Përmirësimi i rrjetit të brendshëm rrugor është kusht i domosdoshëm për </a:t>
            </a:r>
            <a:r>
              <a:rPr lang="sq-AL" sz="1600" u="sng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integrimin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e bashkisë së re dhe </a:t>
            </a:r>
            <a:r>
              <a:rPr lang="sq-AL" sz="1600" u="sng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zhvillimit të njëtrajtshëm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ekonomik dhe shoqëror të saj.</a:t>
            </a:r>
          </a:p>
          <a:p>
            <a:endParaRPr lang="sq-AL" sz="1600" dirty="0" smtClean="0"/>
          </a:p>
          <a:p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Investimet kapitale për përmirësimin e gj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e</a:t>
            </a:r>
            <a:r>
              <a:rPr lang="sq-AL" sz="1600" dirty="0" err="1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ndjes</a:t>
            </a:r>
            <a:r>
              <a:rPr lang="sq-AL" sz="16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  <a:ea typeface="ＭＳ Ｐゴシック" charset="0"/>
              </a:rPr>
              <a:t> do të mbeten nën kujdesin e buxhetit të shtetit, Fondit për Zhvillimin e Rajoneve apo donacione në këtë sektor. </a:t>
            </a:r>
          </a:p>
          <a:p>
            <a:endParaRPr lang="sq-AL" sz="1600" b="1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eaLnBrk="1" hangingPunct="1">
              <a:buFont typeface="+mj-lt"/>
              <a:buAutoNum type="arabicPeriod" startAt="2"/>
              <a:defRPr/>
            </a:pPr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  <a:defRPr/>
            </a:pPr>
            <a:endParaRPr lang="sq-AL" sz="16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  <a:defRPr/>
            </a:pPr>
            <a:endParaRPr lang="sq-AL" sz="2400" dirty="0">
              <a:ea typeface="ＭＳ Ｐゴシック" charset="0"/>
            </a:endParaRPr>
          </a:p>
        </p:txBody>
      </p:sp>
      <p:sp>
        <p:nvSpPr>
          <p:cNvPr id="50182" name="Title 1"/>
          <p:cNvSpPr>
            <a:spLocks noGrp="1"/>
          </p:cNvSpPr>
          <p:nvPr>
            <p:ph type="title"/>
          </p:nvPr>
        </p:nvSpPr>
        <p:spPr>
          <a:xfrm>
            <a:off x="684213" y="203200"/>
            <a:ext cx="8002587" cy="993775"/>
          </a:xfrm>
        </p:spPr>
        <p:txBody>
          <a:bodyPr/>
          <a:lstStyle/>
          <a:p>
            <a:pPr eaLnBrk="1" hangingPunct="1"/>
            <a:r>
              <a:rPr lang="sq-AL" sz="2400" dirty="0" smtClean="0">
                <a:latin typeface="Book Antiqua" panose="02040602050305030304" pitchFamily="18" charset="0"/>
              </a:rPr>
              <a:t>Infrastruktura rrugore</a:t>
            </a:r>
            <a:endParaRPr lang="sq-AL" sz="24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303" y="969330"/>
            <a:ext cx="569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Programi i Zonës Funksionale </a:t>
            </a:r>
            <a:r>
              <a:rPr lang="sq-AL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Mal</a:t>
            </a:r>
            <a:r>
              <a:rPr lang="en-US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ë</a:t>
            </a:r>
            <a:r>
              <a:rPr lang="sq-AL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si e Madhe</a:t>
            </a:r>
            <a:endParaRPr lang="it-IT" sz="18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586372" y="3428206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4098" descr="C:\Users\bbushati\Desktop\FA Annexes\Shkoder_English\Malesi e MAd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949325"/>
            <a:ext cx="3117850" cy="47831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775" y="1572503"/>
            <a:ext cx="567230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Pjesa A Analiza e zonës funksionale </a:t>
            </a:r>
            <a:endParaRPr lang="it-IT" sz="1600" b="1" dirty="0" smtClean="0">
              <a:solidFill>
                <a:srgbClr val="000000"/>
              </a:solidFill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b="1" dirty="0">
              <a:solidFill>
                <a:srgbClr val="000000"/>
              </a:solidFill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marL="400050" indent="-4000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it-IT" sz="1600" b="1" dirty="0" smtClean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Analiza e ekonomisë së ZF: </a:t>
            </a:r>
            <a:endParaRPr lang="it-IT" sz="1600" b="1" dirty="0">
              <a:solidFill>
                <a:srgbClr val="000000"/>
              </a:solidFill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	</a:t>
            </a:r>
            <a:r>
              <a:rPr lang="it-IT" sz="1400" b="1" dirty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Tregues të ekonomisë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	Ndërveprimi ekonomik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	Sektorët kyç të zhvillimit </a:t>
            </a:r>
            <a:r>
              <a:rPr lang="it-IT" sz="1400" b="1" dirty="0" smtClean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ekonomik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b="1" dirty="0" smtClean="0">
              <a:solidFill>
                <a:srgbClr val="000000"/>
              </a:solidFill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marL="400050" indent="-4000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2"/>
              <a:defRPr/>
            </a:pPr>
            <a:r>
              <a:rPr lang="it-IT" sz="1600" b="1" dirty="0" smtClean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Analiza e shërbimeve të ZF: </a:t>
            </a:r>
            <a:endParaRPr lang="it-IT" sz="1600" b="1" dirty="0">
              <a:solidFill>
                <a:srgbClr val="000000"/>
              </a:solidFill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	</a:t>
            </a:r>
            <a:r>
              <a:rPr lang="it-IT" sz="1400" b="1" dirty="0" smtClean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Ujësjellës - Kanalizime</a:t>
            </a:r>
            <a:endParaRPr lang="it-IT" sz="1400" b="1" dirty="0">
              <a:solidFill>
                <a:srgbClr val="000000"/>
              </a:solidFill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	Menaxhimi i mbetjeve urbane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0000"/>
                </a:solidFill>
                <a:latin typeface="Book Antiqua" panose="02040602050305030304" pitchFamily="18" charset="0"/>
                <a:ea typeface="MS PGothic" panose="020B0600070205080204" pitchFamily="34" charset="-128"/>
              </a:rPr>
              <a:t>	Infrastruktura rrugore dhe transporti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b="1" dirty="0">
              <a:solidFill>
                <a:srgbClr val="000000"/>
              </a:solidFill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marL="400050" indent="-4000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3"/>
              <a:defRPr/>
            </a:pPr>
            <a:r>
              <a:rPr lang="it-IT" sz="1600" b="1" dirty="0" smtClean="0">
                <a:latin typeface="Book Antiqua" panose="02040602050305030304" pitchFamily="18" charset="0"/>
                <a:ea typeface="MS PGothic" panose="020B0600070205080204" pitchFamily="34" charset="-128"/>
              </a:rPr>
              <a:t>Organizimi </a:t>
            </a:r>
            <a:r>
              <a:rPr lang="it-IT" sz="1600" b="1" dirty="0">
                <a:latin typeface="Book Antiqua" panose="02040602050305030304" pitchFamily="18" charset="0"/>
                <a:ea typeface="MS PGothic" panose="020B0600070205080204" pitchFamily="34" charset="-128"/>
              </a:rPr>
              <a:t>i pushtetit vendor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b="1" dirty="0"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b="1" dirty="0" smtClean="0"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 smtClean="0">
                <a:latin typeface="Book Antiqua" panose="02040602050305030304" pitchFamily="18" charset="0"/>
                <a:ea typeface="MS PGothic" panose="020B0600070205080204" pitchFamily="34" charset="-128"/>
              </a:rPr>
              <a:t>Pjesa </a:t>
            </a:r>
            <a:r>
              <a:rPr lang="it-IT" sz="1600" b="1" dirty="0">
                <a:latin typeface="Book Antiqua" panose="02040602050305030304" pitchFamily="18" charset="0"/>
                <a:ea typeface="MS PGothic" panose="020B0600070205080204" pitchFamily="34" charset="-128"/>
              </a:rPr>
              <a:t>B Programi i zhvillimit të zonës </a:t>
            </a:r>
            <a:r>
              <a:rPr lang="it-IT" sz="1600" b="1" dirty="0" smtClean="0">
                <a:latin typeface="Book Antiqua" panose="02040602050305030304" pitchFamily="18" charset="0"/>
                <a:ea typeface="MS PGothic" panose="020B0600070205080204" pitchFamily="34" charset="-128"/>
              </a:rPr>
              <a:t>funksionale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b="1" dirty="0">
              <a:latin typeface="Book Antiqua" panose="02040602050305030304" pitchFamily="18" charset="0"/>
              <a:ea typeface="MS PGothic" panose="020B0600070205080204" pitchFamily="34" charset="-128"/>
            </a:endParaRPr>
          </a:p>
          <a:p>
            <a:pPr marL="400050" indent="-4000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it-IT" sz="1600" b="1" dirty="0" smtClean="0">
                <a:latin typeface="Book Antiqua" panose="02040602050305030304" pitchFamily="18" charset="0"/>
                <a:ea typeface="MS PGothic" panose="020B0600070205080204" pitchFamily="34" charset="-128"/>
              </a:rPr>
              <a:t>Vizioni dhe objektivat strategjikë</a:t>
            </a:r>
          </a:p>
          <a:p>
            <a:pPr marL="400050" indent="-4000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it-IT" sz="1600" b="1" dirty="0" smtClean="0">
                <a:latin typeface="Book Antiqua" panose="02040602050305030304" pitchFamily="18" charset="0"/>
                <a:ea typeface="MS PGothic" panose="020B0600070205080204" pitchFamily="34" charset="-128"/>
              </a:rPr>
              <a:t>Projekt ide</a:t>
            </a:r>
            <a:endParaRPr lang="it-IT" sz="1600" b="1" dirty="0">
              <a:latin typeface="Book Antiqua" panose="02040602050305030304" pitchFamily="18" charset="0"/>
              <a:ea typeface="MS PGothic" panose="020B0600070205080204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775" y="365125"/>
            <a:ext cx="600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Reforma e re administrative e territoriale e </a:t>
            </a:r>
            <a:r>
              <a:rPr lang="it-IT" sz="18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Shqipërisë</a:t>
            </a:r>
            <a:endParaRPr lang="sq-AL" sz="1400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65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28600" y="3657600"/>
            <a:ext cx="5329237" cy="544513"/>
          </a:xfrm>
          <a:noFill/>
        </p:spPr>
        <p:txBody>
          <a:bodyPr/>
          <a:lstStyle/>
          <a:p>
            <a:pPr algn="l" eaLnBrk="1" hangingPunct="1"/>
            <a:r>
              <a:rPr lang="sq-AL" sz="28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Organizimi i qeverisjes vendore</a:t>
            </a:r>
            <a:endParaRPr lang="sq-AL" sz="2800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-171450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Users\x\Desktop\dldp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4398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0"/>
          <p:cNvSpPr txBox="1">
            <a:spLocks noChangeArrowheads="1"/>
          </p:cNvSpPr>
          <p:nvPr/>
        </p:nvSpPr>
        <p:spPr bwMode="auto">
          <a:xfrm>
            <a:off x="299966" y="2819400"/>
            <a:ext cx="6318036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s-UY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A. Analiza e </a:t>
            </a:r>
            <a:r>
              <a:rPr lang="es-UY" sz="2800" b="1" kern="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zonës</a:t>
            </a:r>
            <a:r>
              <a:rPr lang="es-UY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s-UY" sz="2800" b="1" kern="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funksionale</a:t>
            </a:r>
            <a:r>
              <a:rPr lang="es-UY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endParaRPr lang="es-ES" sz="2800" b="1" kern="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22" y="221001"/>
            <a:ext cx="1388018" cy="5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983163"/>
          </a:xfrm>
        </p:spPr>
        <p:txBody>
          <a:bodyPr/>
          <a:lstStyle/>
          <a:p>
            <a:pPr marL="0" indent="0">
              <a:buNone/>
            </a:pPr>
            <a:r>
              <a:rPr lang="sq-AL" sz="1800" b="1" i="1" dirty="0" smtClean="0">
                <a:latin typeface="Book Antiqua" panose="02040602050305030304" pitchFamily="18" charset="0"/>
              </a:rPr>
              <a:t>Lidhur me funksionin e saj, bashkia e re Malësi e Madhe duhet të:</a:t>
            </a:r>
          </a:p>
          <a:p>
            <a:pPr marL="0" indent="0">
              <a:buNone/>
            </a:pPr>
            <a:endParaRPr lang="sq-AL" sz="1800" dirty="0" smtClean="0">
              <a:latin typeface="Book Antiqua" panose="02040602050305030304" pitchFamily="18" charset="0"/>
            </a:endParaRPr>
          </a:p>
          <a:p>
            <a:pPr lvl="0"/>
            <a:r>
              <a:rPr lang="sq-AL" sz="1800" dirty="0" smtClean="0">
                <a:latin typeface="Book Antiqua" panose="02040602050305030304" pitchFamily="18" charset="0"/>
              </a:rPr>
              <a:t>Ruajë funksionet qëndrore duke i unifikuar ato në zyra qëndrore në njësinë qendër. </a:t>
            </a:r>
          </a:p>
          <a:p>
            <a:pPr lvl="0"/>
            <a:endParaRPr lang="sq-AL" sz="1800" dirty="0" smtClean="0">
              <a:latin typeface="Book Antiqua" panose="02040602050305030304" pitchFamily="18" charset="0"/>
            </a:endParaRPr>
          </a:p>
          <a:p>
            <a:r>
              <a:rPr lang="sq-AL" sz="1800" dirty="0" smtClean="0">
                <a:latin typeface="Book Antiqua" panose="02040602050305030304" pitchFamily="18" charset="0"/>
              </a:rPr>
              <a:t>Zhvillojë kapacitetet e stafit në sektorin e </a:t>
            </a:r>
            <a:r>
              <a:rPr lang="sq-AL" sz="1800" u="sng" dirty="0" smtClean="0">
                <a:latin typeface="Book Antiqua" panose="02040602050305030304" pitchFamily="18" charset="0"/>
              </a:rPr>
              <a:t>financës</a:t>
            </a:r>
            <a:r>
              <a:rPr lang="sq-AL" sz="1800" dirty="0" smtClean="0">
                <a:latin typeface="Book Antiqua" panose="02040602050305030304" pitchFamily="18" charset="0"/>
              </a:rPr>
              <a:t> dhe </a:t>
            </a:r>
            <a:r>
              <a:rPr lang="sq-AL" sz="1800" u="sng" dirty="0" smtClean="0">
                <a:latin typeface="Book Antiqua" panose="02040602050305030304" pitchFamily="18" charset="0"/>
              </a:rPr>
              <a:t>urbanistikës</a:t>
            </a:r>
            <a:r>
              <a:rPr lang="sq-AL" sz="1800" dirty="0" smtClean="0">
                <a:latin typeface="Book Antiqua" panose="02040602050305030304" pitchFamily="18" charset="0"/>
              </a:rPr>
              <a:t> për të mundësuar një fillim të mirë të punës.</a:t>
            </a:r>
          </a:p>
          <a:p>
            <a:endParaRPr lang="sq-AL" sz="1800" dirty="0" smtClean="0">
              <a:latin typeface="Book Antiqua" panose="02040602050305030304" pitchFamily="18" charset="0"/>
            </a:endParaRPr>
          </a:p>
          <a:p>
            <a:r>
              <a:rPr lang="sq-AL" sz="1800" dirty="0" smtClean="0">
                <a:latin typeface="Book Antiqua" panose="02040602050305030304" pitchFamily="18" charset="0"/>
              </a:rPr>
              <a:t>Sigurojë që në njësitë vendore aktuale të mbeten ato shërbime të cilat duhet të jenë afër banorëve dhe që, për arsye të ndryshme, nuk mund të ofrohen nga qendra e zonës funksionale, por duke mbajtur një komunikim dhe kontroll të vazhdueshëm me qendrën.</a:t>
            </a:r>
          </a:p>
          <a:p>
            <a:endParaRPr lang="sq-AL" sz="1800" dirty="0" smtClean="0">
              <a:latin typeface="Book Antiqua" panose="02040602050305030304" pitchFamily="18" charset="0"/>
            </a:endParaRPr>
          </a:p>
          <a:p>
            <a:r>
              <a:rPr lang="sq-AL" sz="1800" dirty="0" smtClean="0">
                <a:latin typeface="Book Antiqua" panose="02040602050305030304" pitchFamily="18" charset="0"/>
              </a:rPr>
              <a:t>Integrojë shërbimet publike për të gjithë territorin nën administrim të saj.</a:t>
            </a:r>
          </a:p>
          <a:p>
            <a:pPr lvl="0"/>
            <a:endParaRPr lang="sq-AL" sz="1800" dirty="0" smtClean="0">
              <a:latin typeface="Book Antiqua" panose="0204060205030503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sq-AL" sz="18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lvl="0"/>
            <a:endParaRPr lang="sq-AL" sz="1800" dirty="0" smtClean="0">
              <a:latin typeface="Book Antiqua" panose="0204060205030503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sq-AL" sz="18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002587" cy="993775"/>
          </a:xfrm>
        </p:spPr>
        <p:txBody>
          <a:bodyPr/>
          <a:lstStyle/>
          <a:p>
            <a:pPr algn="l" eaLnBrk="1" hangingPunct="1"/>
            <a: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Organizimi i qeverisjes së re vendore</a:t>
            </a:r>
            <a:b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sq-AL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Rekomandime</a:t>
            </a:r>
            <a:endParaRPr lang="sq-AL" sz="1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983163"/>
          </a:xfrm>
        </p:spPr>
        <p:txBody>
          <a:bodyPr/>
          <a:lstStyle/>
          <a:p>
            <a:pPr marL="0" indent="0">
              <a:buNone/>
            </a:pPr>
            <a:r>
              <a:rPr lang="sq-AL" sz="1800" b="1" i="1" dirty="0" smtClean="0">
                <a:latin typeface="Book Antiqua" panose="02040602050305030304" pitchFamily="18" charset="0"/>
              </a:rPr>
              <a:t>Nga perspektiva e zhvillimit, struktura e re duhet të</a:t>
            </a:r>
            <a:r>
              <a:rPr lang="sq-AL" sz="1800" dirty="0" smtClean="0"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endParaRPr lang="sq-AL" sz="1800" dirty="0" smtClean="0">
              <a:latin typeface="Book Antiqua" panose="02040602050305030304" pitchFamily="18" charset="0"/>
            </a:endParaRPr>
          </a:p>
          <a:p>
            <a:pPr lvl="0"/>
            <a:r>
              <a:rPr lang="sq-AL" sz="1800" dirty="0" smtClean="0">
                <a:latin typeface="Book Antiqua" panose="02040602050305030304" pitchFamily="18" charset="0"/>
              </a:rPr>
              <a:t>Përmbajë zyrë për zhvillimin e sektorëve strategjikë të ekonomisë. </a:t>
            </a:r>
          </a:p>
          <a:p>
            <a:pPr marL="0" indent="0">
              <a:buNone/>
            </a:pPr>
            <a:r>
              <a:rPr lang="sq-AL" sz="1800" dirty="0" smtClean="0">
                <a:latin typeface="Book Antiqua" panose="02040602050305030304" pitchFamily="18" charset="0"/>
              </a:rPr>
              <a:t>       </a:t>
            </a:r>
          </a:p>
          <a:p>
            <a:pPr marL="0" indent="0">
              <a:buNone/>
            </a:pPr>
            <a:r>
              <a:rPr lang="sq-AL" sz="1800" i="1" dirty="0" smtClean="0">
                <a:latin typeface="Book Antiqua" panose="02040602050305030304" pitchFamily="18" charset="0"/>
              </a:rPr>
              <a:t>      Brenda këtij departamenti duhet të përfshihen</a:t>
            </a:r>
            <a:r>
              <a:rPr lang="sq-AL" sz="1800" i="1" dirty="0" smtClean="0"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r>
              <a:rPr lang="sq-AL" sz="1600" dirty="0" smtClean="0">
                <a:latin typeface="Book Antiqua" panose="02040602050305030304" pitchFamily="18" charset="0"/>
              </a:rPr>
              <a:t>	Zyra e Informimit të Fermerëve</a:t>
            </a:r>
          </a:p>
          <a:p>
            <a:pPr marL="0" lvl="0" indent="0">
              <a:buNone/>
            </a:pPr>
            <a:r>
              <a:rPr lang="sq-AL" sz="1600" dirty="0" smtClean="0">
                <a:latin typeface="Book Antiqua" panose="02040602050305030304" pitchFamily="18" charset="0"/>
              </a:rPr>
              <a:t>	Zyra e Zhvillimit të Turizmit – në vazhdimësi të përvojës nga Komuna Kelmend</a:t>
            </a:r>
          </a:p>
          <a:p>
            <a:pPr marL="0" lvl="0" indent="0">
              <a:buNone/>
            </a:pPr>
            <a:endParaRPr lang="sq-AL" sz="1800" dirty="0" smtClean="0">
              <a:latin typeface="Book Antiqua" panose="02040602050305030304" pitchFamily="18" charset="0"/>
            </a:endParaRPr>
          </a:p>
          <a:p>
            <a:pPr lvl="0"/>
            <a:r>
              <a:rPr lang="sq-AL" sz="1800" dirty="0" smtClean="0">
                <a:latin typeface="Book Antiqua" panose="02040602050305030304" pitchFamily="18" charset="0"/>
              </a:rPr>
              <a:t>Përmbajë zyrë për shërbime në të mirë të zonës të cilat nuk janë ofruar më parë, si </a:t>
            </a:r>
            <a:r>
              <a:rPr lang="sq-AL" sz="1800" i="1" dirty="0" smtClean="0">
                <a:latin typeface="Book Antiqua" panose="02040602050305030304" pitchFamily="18" charset="0"/>
              </a:rPr>
              <a:t>mbikëqyrja i mjedisit dhe zonave të mbrojtura</a:t>
            </a:r>
            <a:r>
              <a:rPr lang="sq-AL" sz="1800" dirty="0" smtClean="0"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endParaRPr lang="sq-AL" sz="18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sq-AL" sz="1800" u="sng" dirty="0" smtClean="0">
                <a:latin typeface="Book Antiqua" panose="02040602050305030304" pitchFamily="18" charset="0"/>
              </a:rPr>
              <a:t>Specialistë të mjedisit</a:t>
            </a:r>
            <a:r>
              <a:rPr lang="sq-AL" sz="1800" dirty="0" smtClean="0">
                <a:latin typeface="Book Antiqua" panose="02040602050305030304" pitchFamily="18" charset="0"/>
              </a:rPr>
              <a:t> do të jenë të nevojshëm për drejtimin e një zhvillimi </a:t>
            </a:r>
            <a:r>
              <a:rPr lang="sq-AL" sz="1800" i="1" dirty="0" smtClean="0">
                <a:latin typeface="Book Antiqua" panose="02040602050305030304" pitchFamily="18" charset="0"/>
              </a:rPr>
              <a:t>të qëndrueshëm</a:t>
            </a:r>
            <a:r>
              <a:rPr lang="sq-AL" sz="1800" dirty="0" smtClean="0">
                <a:latin typeface="Book Antiqua" panose="02040602050305030304" pitchFamily="18" charset="0"/>
              </a:rPr>
              <a:t> të turizmit si sektor strategjik i zhvillimit të zonës.</a:t>
            </a:r>
          </a:p>
          <a:p>
            <a:pPr marL="0" indent="0" eaLnBrk="1" hangingPunct="1">
              <a:buFontTx/>
              <a:buNone/>
              <a:defRPr/>
            </a:pPr>
            <a:endParaRPr lang="sq-AL" sz="18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  <a:p>
            <a:pPr lvl="0"/>
            <a:endParaRPr lang="sq-AL" sz="1800" dirty="0" smtClean="0">
              <a:latin typeface="Book Antiqua" panose="0204060205030503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sq-AL" sz="1800" dirty="0" smtClean="0">
              <a:solidFill>
                <a:schemeClr val="bg1">
                  <a:lumMod val="50000"/>
                </a:schemeClr>
              </a:solidFill>
              <a:latin typeface="Book Antiqua" pitchFamily="18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002587" cy="993775"/>
          </a:xfrm>
        </p:spPr>
        <p:txBody>
          <a:bodyPr/>
          <a:lstStyle/>
          <a:p>
            <a:pPr algn="l" eaLnBrk="1" hangingPunct="1"/>
            <a: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Organizimi i qeverisjes së re vendore</a:t>
            </a:r>
            <a:b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sq-AL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Rekomandime</a:t>
            </a:r>
            <a:endParaRPr lang="sq-AL" sz="1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8755" y="1981200"/>
            <a:ext cx="855424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q-AL" sz="2000" b="1" dirty="0" smtClean="0">
                <a:latin typeface="Book Antiqua" panose="02040602050305030304" pitchFamily="18" charset="0"/>
              </a:rPr>
              <a:t>B. Programi i zhvillimit të zonës funksionale</a:t>
            </a:r>
          </a:p>
          <a:p>
            <a:pPr>
              <a:spcBef>
                <a:spcPct val="0"/>
              </a:spcBef>
              <a:buFontTx/>
              <a:buNone/>
            </a:pPr>
            <a:endParaRPr lang="sq-AL" sz="20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q-AL" sz="20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q-AL" sz="2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Projekt ide në fushën e ekonomisë [11 projekte]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q-AL" sz="1800" dirty="0" smtClean="0">
                <a:latin typeface="Book Antiqua" panose="02040602050305030304" pitchFamily="18" charset="0"/>
              </a:rPr>
              <a:t>Burime të mundshme financimi: AZHBR, FZHR, FSHZH,  JAICA, USAID, EU, UNDP, Burime qëndrore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q-AL" sz="1800" dirty="0" smtClean="0">
                <a:latin typeface="Book Antiqua" panose="02040602050305030304" pitchFamily="18" charset="0"/>
              </a:rPr>
              <a:t> </a:t>
            </a:r>
            <a:endParaRPr lang="sq-AL" sz="20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sq-AL" sz="2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Projekt ide në fushën e shërbimeve publike [11 projekte]</a:t>
            </a:r>
          </a:p>
          <a:p>
            <a:pPr>
              <a:spcBef>
                <a:spcPct val="0"/>
              </a:spcBef>
              <a:buNone/>
            </a:pPr>
            <a:r>
              <a:rPr lang="sq-AL" sz="1800" dirty="0" smtClean="0">
                <a:latin typeface="Book Antiqua" panose="02040602050305030304" pitchFamily="18" charset="0"/>
              </a:rPr>
              <a:t>Burime të mundshme financimi: FSHZH, FGM, RDP, </a:t>
            </a:r>
            <a:r>
              <a:rPr lang="it-IT" sz="1800" dirty="0" smtClean="0">
                <a:latin typeface="Book Antiqua" panose="02040602050305030304" pitchFamily="18" charset="0"/>
              </a:rPr>
              <a:t>W</a:t>
            </a:r>
            <a:r>
              <a:rPr lang="sq-AL" sz="1800" dirty="0" smtClean="0">
                <a:latin typeface="Book Antiqua" panose="02040602050305030304" pitchFamily="18" charset="0"/>
              </a:rPr>
              <a:t>B</a:t>
            </a:r>
          </a:p>
          <a:p>
            <a:pPr>
              <a:spcBef>
                <a:spcPct val="0"/>
              </a:spcBef>
              <a:buNone/>
            </a:pPr>
            <a:endParaRPr lang="sq-AL" sz="20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sq-AL" sz="2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Projekt ide në ndihmë të fillim</a:t>
            </a:r>
            <a:r>
              <a:rPr lang="it-IT" sz="2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i</a:t>
            </a:r>
            <a:r>
              <a:rPr lang="sq-AL" sz="2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t të shpejtë nga </a:t>
            </a:r>
            <a:r>
              <a:rPr lang="sq-AL" sz="2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puna [4 projekte]</a:t>
            </a:r>
          </a:p>
          <a:p>
            <a:pPr>
              <a:spcBef>
                <a:spcPct val="0"/>
              </a:spcBef>
              <a:buNone/>
            </a:pPr>
            <a:r>
              <a:rPr lang="sq-AL" sz="1800" dirty="0" smtClean="0">
                <a:latin typeface="Book Antiqua" panose="02040602050305030304" pitchFamily="18" charset="0"/>
              </a:rPr>
              <a:t>Burime të mundshme financimi: Fonde të veta, DLDP, MTI</a:t>
            </a:r>
          </a:p>
          <a:p>
            <a:pPr>
              <a:spcBef>
                <a:spcPct val="0"/>
              </a:spcBef>
              <a:buNone/>
            </a:pPr>
            <a:endParaRPr lang="sq-AL" sz="1800" dirty="0">
              <a:latin typeface="Book Antiqua" panose="0204060205030503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8755" y="1295400"/>
            <a:ext cx="8401845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 descr="C:\Users\x\Desktop\dldp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0740"/>
            <a:ext cx="9826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39" y="401040"/>
            <a:ext cx="981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475534"/>
            <a:ext cx="15684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3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228599"/>
          <a:ext cx="8382000" cy="639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6096000"/>
              </a:tblGrid>
              <a:tr h="6657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Titulli i projektit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Ngritja e qendrës së informimit të </a:t>
                      </a:r>
                      <a:r>
                        <a:rPr lang="en-US" sz="16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fermerëve</a:t>
                      </a:r>
                      <a:endParaRPr lang="sq-AL" sz="1600" b="1" kern="1200" baseline="0" noProof="0" dirty="0">
                        <a:solidFill>
                          <a:schemeClr val="lt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87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Objektivi/at kryesorë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q-AL" sz="1600" b="0" i="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Mbështetja e </a:t>
                      </a:r>
                      <a:r>
                        <a:rPr lang="it-IT" sz="1600" b="0" i="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fermerëve</a:t>
                      </a:r>
                      <a:r>
                        <a:rPr lang="sq-AL" sz="1600" b="0" i="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sq-AL" sz="1600" b="0" i="0" baseline="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informacion mbi kërkesën dhe prirjet e tregut vendas dhe të huaj si dhe mundësitë për përfitim të </a:t>
                      </a:r>
                      <a:r>
                        <a:rPr lang="it-IT" sz="1600" b="0" i="0" baseline="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fondeve </a:t>
                      </a:r>
                      <a:r>
                        <a:rPr lang="sq-AL" sz="1600" b="0" i="0" baseline="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financiare për investime fillestare të nevojshme në përgjigje të kërkesës së tregut. 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sq-AL" sz="1600" b="0" i="0" baseline="0" noProof="0" dirty="0" smtClean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57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Veprimtaritë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Rregullimi i kuadrit ligjor nën të cilin do të funksionojë kjo qendër informimi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Sigurimi i infrastrukturës së nevojshme për funksionimin e saj (ambienti, mjetet e punës)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Ngritja e një grupi specialistësh të sektorit të bujqësisë si dhe stafit operativ të qendrës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Organizimi i një fushate informimi mbi hapjen e kësaj qendre dhe qëllimin e saj</a:t>
                      </a:r>
                    </a:p>
                  </a:txBody>
                  <a:tcPr marL="68580" marR="68580" marT="0" marB="0" anchor="ctr"/>
                </a:tc>
              </a:tr>
              <a:tr h="524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Lloji i projektit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i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Zhvillimi</a:t>
                      </a:r>
                      <a:r>
                        <a:rPr lang="sq-AL" sz="1600" b="1" i="0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i ekonomisë -</a:t>
                      </a:r>
                      <a:r>
                        <a:rPr lang="sq-AL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Sektori strategjik i bujqësisë</a:t>
                      </a:r>
                      <a:endParaRPr lang="sq-AL" sz="1600" b="1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74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Vendndodhja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i="1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Qendra e zonës</a:t>
                      </a:r>
                      <a:r>
                        <a:rPr lang="it-IT" sz="1600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funksionale Koplik</a:t>
                      </a:r>
                      <a:endParaRPr lang="sq-AL" sz="1600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Buxheti i vlerësuar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i="1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sq-AL" sz="1600" i="1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,000 euro</a:t>
                      </a:r>
                      <a:r>
                        <a:rPr lang="it-IT" sz="1600" i="1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/vit</a:t>
                      </a:r>
                      <a:endParaRPr lang="sq-AL" sz="1600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8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08760"/>
              </p:ext>
            </p:extLst>
          </p:nvPr>
        </p:nvGraphicFramePr>
        <p:xfrm>
          <a:off x="304800" y="228599"/>
          <a:ext cx="8534400" cy="639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564"/>
                <a:gridCol w="6206836"/>
              </a:tblGrid>
              <a:tr h="6657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Titulli i projektit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Nxitje e investimeve për ngritjen e industrisë përpunuese të bimëve </a:t>
                      </a:r>
                      <a:r>
                        <a:rPr lang="sq-AL" sz="16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etero</a:t>
                      </a:r>
                      <a:r>
                        <a:rPr lang="sq-AL" sz="16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-vajorë</a:t>
                      </a:r>
                      <a:r>
                        <a:rPr lang="it-IT" sz="16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/gështenjës</a:t>
                      </a:r>
                      <a:endParaRPr lang="sq-AL" sz="1600" b="1" kern="1200" baseline="0" noProof="0" dirty="0">
                        <a:solidFill>
                          <a:schemeClr val="lt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87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Objektivi/at kryesorë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Financimi i ngritjes së një pike përpunimi të </a:t>
                      </a:r>
                      <a:r>
                        <a:rPr lang="sq-AL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ve mjekësore me qëllim </a:t>
                      </a:r>
                      <a:r>
                        <a:rPr lang="sq-A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nxjerr</a:t>
                      </a:r>
                      <a:r>
                        <a:rPr lang="it-IT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sq-AL" sz="16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sq-A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e vajit dhe esencave të tjera bruto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drejtuar për përpunim të mëtejshëm në industritë përkatëse të specializuara perëndimore</a:t>
                      </a: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sq-AL" sz="1600" b="0" i="0" baseline="0" noProof="0" dirty="0" smtClean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57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Veprimtaritë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Studim mbi ngritjen e një fabrike përpunimi të </a:t>
                      </a:r>
                      <a:r>
                        <a:rPr lang="sq-AL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ve </a:t>
                      </a:r>
                      <a:r>
                        <a:rPr lang="sq-AL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etero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-vajore bazuar në sasinë vjetore të pritshme të prodhimit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Studim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i formës 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së mundshme 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ligjore të 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saj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(PPP, kon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ç</a:t>
                      </a:r>
                      <a:r>
                        <a:rPr lang="sq-AL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ension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Studim i tregut kombëtar e ndërkombëtar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Projektim i linjës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Ngritja e fabrikës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sq-AL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Monitorim i rezultateve të viteve të para</a:t>
                      </a:r>
                      <a:endParaRPr lang="sq-AL" sz="1600" b="0" i="0" kern="1200" baseline="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Lloji i projektit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i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Zhvillimi</a:t>
                      </a:r>
                      <a:r>
                        <a:rPr lang="sq-AL" sz="1600" b="1" i="0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i ekonomisë -</a:t>
                      </a:r>
                      <a:r>
                        <a:rPr lang="sq-AL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Sektori strategjik i bujqësisë </a:t>
                      </a:r>
                      <a:endParaRPr lang="sq-AL" sz="1600" b="1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74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Vendndodhja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Koplik, Qendër, Gruemirë, Shkrel</a:t>
                      </a:r>
                      <a:endParaRPr lang="sq-AL" sz="1600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Buxheti i vlerësuar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i="1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300,000 euro</a:t>
                      </a:r>
                      <a:endParaRPr lang="sq-AL" sz="1600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3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304801"/>
          <a:ext cx="8763000" cy="6274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6553200"/>
              </a:tblGrid>
              <a:tr h="616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Titulli i projektit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</a:rPr>
                        <a:t>Ndërtim i rrugës për këmbësorë e biçikleta </a:t>
                      </a:r>
                      <a:endParaRPr lang="en-US" sz="1600" noProof="0" dirty="0" smtClean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</a:rPr>
                        <a:t>përgjatë  bregut të </a:t>
                      </a:r>
                      <a:r>
                        <a:rPr lang="en-US" sz="1600" noProof="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</a:rPr>
                        <a:t>l</a:t>
                      </a:r>
                      <a:r>
                        <a:rPr lang="sq-AL" sz="1600" noProof="0" dirty="0" err="1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</a:rPr>
                        <a:t>iqenit</a:t>
                      </a: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</a:rPr>
                        <a:t> të Shkodrës</a:t>
                      </a:r>
                      <a:endParaRPr lang="sq-AL" sz="1200" b="1" kern="1200" baseline="0" noProof="0" dirty="0">
                        <a:solidFill>
                          <a:schemeClr val="lt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08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Objektivi/at kryesorë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85750" algn="l"/>
                        </a:tabLst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Shtimi i veprimtarive të argëtimit për banorët e vizitorët përgjatë bregut të liqenit të Shkodrës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85750" algn="l"/>
                        </a:tabLst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Nxitja e zhvillimit të turizmit liqenor në zonë</a:t>
                      </a:r>
                      <a:r>
                        <a:rPr lang="en-US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funksionale</a:t>
                      </a:r>
                    </a:p>
                  </a:txBody>
                  <a:tcPr marL="68580" marR="68580" marT="0" marB="0" anchor="ctr"/>
                </a:tc>
              </a:tr>
              <a:tr h="18466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Veprimtaritë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0" i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Ndërtim</a:t>
                      </a: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i shtresave të rrugës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Ndërtim i trotuareve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Ndërtim i një korsie për biçikleta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Punime elektrike për ndriçimin e rrugës</a:t>
                      </a:r>
                      <a:endParaRPr lang="sq-AL" sz="1600" b="0" i="0" kern="1200" baseline="0" noProof="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46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Lloji i projektit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i="0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Shërbime publike –</a:t>
                      </a:r>
                      <a:r>
                        <a:rPr lang="sq-AL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Infrastruktura rrugore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Zhvillim i ekonomisë </a:t>
                      </a:r>
                      <a:r>
                        <a:rPr lang="en-US" sz="1600" b="1" i="1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sq-AL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Sektori strategjik i turizmit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   </a:t>
                      </a:r>
                      <a:r>
                        <a:rPr lang="en-US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sq-AL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Sektor</a:t>
                      </a:r>
                      <a:r>
                        <a:rPr lang="en-US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sq-AL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i shërbimeve</a:t>
                      </a:r>
                      <a:endParaRPr lang="sq-AL" sz="1600" b="1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70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Vendndodhja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Zona përgjatë bregut të liqenit të Shkodrës</a:t>
                      </a:r>
                      <a:endParaRPr lang="sq-AL" sz="1600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4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Buxheti i vlerësuar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sq-AL" sz="1600" i="1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,000 euro</a:t>
                      </a:r>
                      <a:r>
                        <a:rPr lang="sq-AL" sz="1600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/km</a:t>
                      </a:r>
                      <a:endParaRPr lang="sq-AL" sz="1600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228599"/>
          <a:ext cx="8534400" cy="639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564"/>
                <a:gridCol w="6206836"/>
              </a:tblGrid>
              <a:tr h="6657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Titulli i projektit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Zëvendësimi i çative me eternit/llamarinë në zonën e Kelmendit</a:t>
                      </a:r>
                      <a:endParaRPr lang="sq-AL" sz="1600" b="1" kern="1200" baseline="0" noProof="0" dirty="0">
                        <a:solidFill>
                          <a:schemeClr val="lt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87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Objektivi/at kryesorë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85750" algn="l"/>
                        </a:tabLst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Zëvendësimi i çative me eternit të Komunës Kelmend me qëllim përmirësimin e shëndetit të banorëve të këtyre shtëpive dhe zhvillimit të qëndrueshëm të turizmit në këtë zonë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285750" algn="l"/>
                        </a:tabLst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Zëvendësimi i çative me llamarinë në zonat turistike të Komunës Kelmend me qëllim zhvillimin e qëndrueshëm të turizmit në këtë zonë</a:t>
                      </a:r>
                    </a:p>
                  </a:txBody>
                  <a:tcPr marL="68580" marR="68580" marT="0" marB="0" anchor="ctr"/>
                </a:tc>
              </a:tr>
              <a:tr h="19957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Veprimtaritë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Largimi i çative me eternit nën masa të nevojshme për sigurimin e shëndetit të punëtorëve dhe banorëve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Largimi i çative me llamarinë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" algn="l"/>
                          <a:tab pos="171450" algn="l"/>
                        </a:tabLst>
                      </a:pPr>
                      <a:r>
                        <a:rPr lang="sq-AL" sz="16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Rindërtimi i çative me material të padëmshëm për shëndetin dhe karakteristik të zonës malore e alpine të Kelmendit</a:t>
                      </a:r>
                      <a:endParaRPr lang="sq-AL" sz="1600" b="0" i="0" kern="1200" baseline="0" noProof="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Lloji i projektit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b="1" i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Zhvillimi</a:t>
                      </a:r>
                      <a:r>
                        <a:rPr lang="sq-AL" sz="1600" b="1" i="0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i ekonomisë -</a:t>
                      </a:r>
                      <a:r>
                        <a:rPr lang="sq-AL" sz="1600" b="1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 Sektori strategjik i turizmit </a:t>
                      </a:r>
                      <a:endParaRPr lang="sq-AL" sz="1600" b="1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74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Vendndodhja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Calibri"/>
                          <a:cs typeface="Times New Roman" panose="02020603050405020304" pitchFamily="18" charset="0"/>
                        </a:rPr>
                        <a:t>Kelmend</a:t>
                      </a:r>
                      <a:endParaRPr lang="sq-AL" sz="1600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noProof="0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Buxheti i vlerësuar</a:t>
                      </a:r>
                      <a:endParaRPr lang="sq-AL" sz="1600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i="1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7,000 euro/çati</a:t>
                      </a:r>
                      <a:r>
                        <a:rPr lang="sq-AL" sz="1600" i="1" baseline="0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sq-AL" sz="1600" i="1" noProof="0" dirty="0">
                        <a:effectLst/>
                        <a:latin typeface="Book Antiqua" panose="0204060205030503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Title 7"/>
          <p:cNvSpPr>
            <a:spLocks noGrp="1"/>
          </p:cNvSpPr>
          <p:nvPr>
            <p:ph type="ctrTitle"/>
          </p:nvPr>
        </p:nvSpPr>
        <p:spPr>
          <a:xfrm>
            <a:off x="117475" y="228600"/>
            <a:ext cx="8839200" cy="762000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Procesi i 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hartimit</a:t>
            </a:r>
            <a: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</a:t>
            </a:r>
            <a: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ë PZF</a:t>
            </a:r>
            <a:b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sq-AL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775" y="1219200"/>
            <a:ext cx="8610600" cy="513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Kohëzgjatja:</a:t>
            </a:r>
            <a:r>
              <a:rPr lang="sq-AL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shtator 2014 – prill 2015</a:t>
            </a:r>
          </a:p>
          <a:p>
            <a:endParaRPr lang="sq-AL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q-AL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PZF është zhvilluar në dy faza: </a:t>
            </a:r>
          </a:p>
          <a:p>
            <a:endParaRPr lang="sq-AL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q-AL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Faza e parë: </a:t>
            </a:r>
            <a:r>
              <a:rPr lang="sq-AL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A</a:t>
            </a:r>
            <a:r>
              <a:rPr lang="sq-AL" dirty="0" smtClean="0">
                <a:latin typeface="Book Antiqua" panose="02040602050305030304" pitchFamily="18" charset="0"/>
              </a:rPr>
              <a:t>naliza e gjendjes së 6 njësive të qeverisjes vendore përbërëse </a:t>
            </a:r>
          </a:p>
          <a:p>
            <a:endParaRPr lang="sq-AL" dirty="0" smtClean="0">
              <a:latin typeface="Book Antiqua" panose="02040602050305030304" pitchFamily="18" charset="0"/>
            </a:endParaRPr>
          </a:p>
          <a:p>
            <a:r>
              <a:rPr lang="sq-AL" b="1" i="1" dirty="0" smtClean="0">
                <a:latin typeface="Book Antiqua" panose="02040602050305030304" pitchFamily="18" charset="0"/>
              </a:rPr>
              <a:t>Faza e dytë</a:t>
            </a:r>
            <a:r>
              <a:rPr lang="sq-AL" dirty="0" smtClean="0">
                <a:latin typeface="Book Antiqua" panose="02040602050305030304" pitchFamily="18" charset="0"/>
              </a:rPr>
              <a:t>: Hartimi i një numri projekt-idesh mbi investime të mundshme të Bashkisë Malësi e Madhe. </a:t>
            </a:r>
          </a:p>
          <a:p>
            <a:endParaRPr lang="sq-AL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endParaRPr lang="it-IT" b="1" i="1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q-AL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Aktorët kryesore</a:t>
            </a:r>
            <a:r>
              <a:rPr lang="sq-AL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sq-AL" sz="16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Ekspertë të Institutit të Kërkimeve Urbane (URI)</a:t>
            </a:r>
          </a:p>
          <a:p>
            <a:pPr algn="just">
              <a:lnSpc>
                <a:spcPct val="115000"/>
              </a:lnSpc>
            </a:pPr>
            <a:r>
              <a:rPr lang="sq-AL" sz="16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Bashkia Koplik dhe Komunat Qendër, Gruemirë, Kastrat, Shkrel e Kelmend</a:t>
            </a:r>
          </a:p>
          <a:p>
            <a:pPr algn="just">
              <a:lnSpc>
                <a:spcPct val="115000"/>
              </a:lnSpc>
            </a:pPr>
            <a:r>
              <a:rPr lang="sq-AL" sz="16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Drejtoritë të pushtetit qendror në nivel rajonal</a:t>
            </a:r>
          </a:p>
          <a:p>
            <a:pPr algn="just">
              <a:lnSpc>
                <a:spcPct val="115000"/>
              </a:lnSpc>
            </a:pPr>
            <a:r>
              <a:rPr lang="sq-AL" sz="16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Biznese, NGO me veprimtari në zonë  </a:t>
            </a:r>
          </a:p>
          <a:p>
            <a:endParaRPr lang="sq-AL" sz="1600" dirty="0" smtClean="0">
              <a:latin typeface="Book Antiqua" panose="02040602050305030304" pitchFamily="18" charset="0"/>
            </a:endParaRPr>
          </a:p>
          <a:p>
            <a:endParaRPr lang="sq-AL" sz="1600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endParaRPr lang="sq-AL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77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Title 7"/>
          <p:cNvSpPr>
            <a:spLocks noGrp="1"/>
          </p:cNvSpPr>
          <p:nvPr>
            <p:ph type="ctrTitle"/>
          </p:nvPr>
        </p:nvSpPr>
        <p:spPr>
          <a:xfrm>
            <a:off x="117475" y="228600"/>
            <a:ext cx="8839200" cy="762000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Procesi i përgatitjes së PZF</a:t>
            </a:r>
            <a:b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sq-AL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475" y="1219200"/>
            <a:ext cx="872172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b="1" i="1" dirty="0" smtClean="0">
                <a:latin typeface="Book Antiqua" panose="02040602050305030304" pitchFamily="18" charset="0"/>
              </a:rPr>
              <a:t>Mbledhja e të dhënave</a:t>
            </a:r>
            <a:r>
              <a:rPr lang="sq-AL" dirty="0" smtClean="0">
                <a:latin typeface="Book Antiqua" panose="02040602050305030304" pitchFamily="18" charset="0"/>
              </a:rPr>
              <a:t> është kryer me anë të </a:t>
            </a:r>
            <a:r>
              <a:rPr lang="sq-AL" i="1" dirty="0" smtClean="0">
                <a:latin typeface="Book Antiqua" panose="02040602050305030304" pitchFamily="18" charset="0"/>
              </a:rPr>
              <a:t>pyetësorëve</a:t>
            </a:r>
            <a:r>
              <a:rPr lang="sq-AL" dirty="0" smtClean="0">
                <a:latin typeface="Book Antiqua" panose="02040602050305030304" pitchFamily="18" charset="0"/>
              </a:rPr>
              <a:t> drejtuar grupeve të punës së njësive vendore, përmes </a:t>
            </a:r>
            <a:r>
              <a:rPr lang="sq-AL" i="1" dirty="0" smtClean="0">
                <a:latin typeface="Book Antiqua" panose="02040602050305030304" pitchFamily="18" charset="0"/>
              </a:rPr>
              <a:t>takimeve në grup dhe individuale</a:t>
            </a:r>
            <a:r>
              <a:rPr lang="sq-AL" dirty="0" smtClean="0">
                <a:latin typeface="Book Antiqua" panose="02040602050305030304" pitchFamily="18" charset="0"/>
              </a:rPr>
              <a:t> me aktorët pjesëmarrës në proces. </a:t>
            </a:r>
          </a:p>
          <a:p>
            <a:pPr algn="just">
              <a:lnSpc>
                <a:spcPct val="115000"/>
              </a:lnSpc>
            </a:pPr>
            <a:endParaRPr lang="sq-AL" i="1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q-AL" i="1" dirty="0" smtClean="0">
                <a:latin typeface="Book Antiqua" panose="02040602050305030304" pitchFamily="18" charset="0"/>
              </a:rPr>
              <a:t>Statistika zyrtare</a:t>
            </a:r>
            <a:r>
              <a:rPr lang="sq-AL" dirty="0" smtClean="0">
                <a:latin typeface="Book Antiqua" panose="02040602050305030304" pitchFamily="18" charset="0"/>
              </a:rPr>
              <a:t> për tregues socio-ekonomikë dhe të shërbimeve publike janë mbledhur nga burime kryesisht qëndrore e rajonale</a:t>
            </a:r>
            <a:r>
              <a:rPr lang="it-IT" dirty="0" smtClean="0">
                <a:latin typeface="Book Antiqua" panose="02040602050305030304" pitchFamily="18" charset="0"/>
              </a:rPr>
              <a:t>.</a:t>
            </a:r>
            <a:r>
              <a:rPr lang="sq-AL" dirty="0" smtClean="0">
                <a:latin typeface="Book Antiqua" panose="02040602050305030304" pitchFamily="18" charset="0"/>
              </a:rPr>
              <a:t> </a:t>
            </a:r>
            <a:endParaRPr lang="it-IT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endParaRPr lang="sq-AL" i="1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q-AL" i="1" dirty="0" smtClean="0">
                <a:latin typeface="Book Antiqua" panose="02040602050305030304" pitchFamily="18" charset="0"/>
              </a:rPr>
              <a:t>Dokumente të politikave kombëtare dhe rajonale</a:t>
            </a:r>
            <a:r>
              <a:rPr lang="sq-AL" dirty="0" smtClean="0">
                <a:latin typeface="Book Antiqua" panose="02040602050305030304" pitchFamily="18" charset="0"/>
              </a:rPr>
              <a:t> të zhvillimit strategjik janë konsultuar gjatë analizës së gjendjes së ZF Malësi e Madhe.</a:t>
            </a:r>
            <a:endParaRPr lang="it-IT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endParaRPr lang="it-IT" dirty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q-AL" dirty="0">
                <a:latin typeface="Book Antiqua" panose="02040602050305030304" pitchFamily="18" charset="0"/>
              </a:rPr>
              <a:t>Gjatë  procesit të hartimit të PZF janë mbajtur </a:t>
            </a:r>
            <a:r>
              <a:rPr lang="sq-AL" b="1" i="1" dirty="0">
                <a:latin typeface="Book Antiqua" panose="02040602050305030304" pitchFamily="18" charset="0"/>
              </a:rPr>
              <a:t>4 forume diskutimi</a:t>
            </a:r>
            <a:r>
              <a:rPr lang="sq-AL" dirty="0">
                <a:latin typeface="Book Antiqua" panose="02040602050305030304" pitchFamily="18" charset="0"/>
              </a:rPr>
              <a:t> me përfaqësues të NJQV-ve dhe drejtorive qendrore në nivel rajonal dhe bizneseve të zonës. </a:t>
            </a:r>
            <a:endParaRPr lang="sq-AL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endParaRPr lang="sq-AL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q-AL" dirty="0" smtClean="0">
                <a:latin typeface="Book Antiqua" panose="02040602050305030304" pitchFamily="18" charset="0"/>
              </a:rPr>
              <a:t>Projekt idetë janë </a:t>
            </a:r>
            <a:r>
              <a:rPr lang="sq-AL" dirty="0" smtClean="0">
                <a:latin typeface="Book Antiqua" panose="02040602050305030304" pitchFamily="18" charset="0"/>
              </a:rPr>
              <a:t>derivuar</a:t>
            </a:r>
            <a:r>
              <a:rPr lang="sq-AL" dirty="0" smtClean="0">
                <a:latin typeface="Book Antiqua" panose="02040602050305030304" pitchFamily="18" charset="0"/>
              </a:rPr>
              <a:t> nga gjetjet e analizës së ZF, nevojat dhe rekomandimet. </a:t>
            </a:r>
          </a:p>
          <a:p>
            <a:pPr algn="just">
              <a:lnSpc>
                <a:spcPct val="115000"/>
              </a:lnSpc>
            </a:pPr>
            <a:endParaRPr lang="sq-AL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02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28600" y="3657600"/>
            <a:ext cx="5329237" cy="544513"/>
          </a:xfrm>
          <a:noFill/>
        </p:spPr>
        <p:txBody>
          <a:bodyPr/>
          <a:lstStyle/>
          <a:p>
            <a:pPr algn="l" eaLnBrk="1" hangingPunct="1"/>
            <a:r>
              <a:rPr lang="sq-AL" sz="28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Analiza ekonomike</a:t>
            </a:r>
            <a:endParaRPr lang="sq-AL" sz="2800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-171450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Users\x\Desktop\dldp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4398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0"/>
          <p:cNvSpPr txBox="1">
            <a:spLocks noChangeArrowheads="1"/>
          </p:cNvSpPr>
          <p:nvPr/>
        </p:nvSpPr>
        <p:spPr bwMode="auto">
          <a:xfrm>
            <a:off x="299966" y="2819400"/>
            <a:ext cx="6318036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sq-AL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A. Analiza e zonës funksionale </a:t>
            </a:r>
            <a:endParaRPr lang="sq-AL" sz="2800" b="1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22" y="221001"/>
            <a:ext cx="1388018" cy="5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Title 7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2400" cy="685800"/>
          </a:xfrm>
        </p:spPr>
        <p:txBody>
          <a:bodyPr/>
          <a:lstStyle/>
          <a:p>
            <a:pPr algn="l"/>
            <a:r>
              <a:rPr lang="sq-AL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Sektorët strategjikë të ekonomisë</a:t>
            </a:r>
            <a:endParaRPr lang="sq-AL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175146" y="1313317"/>
            <a:ext cx="8778875" cy="49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sq-AL" sz="1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Përzgjedhja</a:t>
            </a:r>
            <a:r>
              <a:rPr lang="sq-AL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sektorëve p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arësorë</a:t>
            </a:r>
            <a:r>
              <a:rPr lang="sq-AL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për zhvillimin strategjik të ZF Malësi e Madhe është kryer në bazë të statistikave dhe informacionit të mëposhtëm:</a:t>
            </a:r>
          </a:p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sq-AL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Burimi kryesor i të ardhurave të banorëve në nivel vendor </a:t>
            </a:r>
          </a:p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sq-AL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Sektorët ekonomikë të bizneseve me veprimtari në zonë</a:t>
            </a:r>
          </a:p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sq-AL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e ekonomisë rajonale – përmes Produktit të Brendshëm Bruto dhe Vlerës së Shtuar Bruto të Qarkut Shkodër</a:t>
            </a:r>
          </a:p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sq-AL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Vlerësimi i ekspertëve të fushës ekonomike në zonë nga NJ.Q.V aktuale dhe drejtoritë rajonale. 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sq-AL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sq-AL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PZF Malësi e Madhe evidenton dy sektorë kyç kryesorë për zhvillimin e qëndrueshëm: 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sq-AL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q-AL" sz="1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Bujqësia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sq-AL" sz="1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Turizmi malor dhe liqenor</a:t>
            </a:r>
            <a:endParaRPr lang="sq-AL" sz="18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Title 7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2400" cy="685800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Sektori 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strategjik 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bujqësisë</a:t>
            </a:r>
            <a:b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Gjetjet kryesore</a:t>
            </a:r>
            <a:endParaRPr lang="en-US" sz="1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143000"/>
            <a:ext cx="8762998" cy="251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sq-AL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Bimët mjekësore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Traditë e gjatë vendase në kultivim - specializimi kryesor: sherebela e egër tradicionale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Çmimi i shitjes luhatet </a:t>
            </a:r>
            <a:r>
              <a:rPr lang="sq-AL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sipas nivelit të cilësisë</a:t>
            </a: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nga 70 – 200 lekë/kg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Kërkesë e lartë në tregun e huaj (SH.B.A, BE). Eksporti nga Rrethi Malësi e Madhe për vitin 2013-2014 ka përbërë përkatësisht 26% dhe 29% të eksporteve të vendit </a:t>
            </a:r>
          </a:p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Nevojë për ruajtjen e farës autoktone dhe kushteve tradicionale të kultivimit</a:t>
            </a:r>
            <a:endParaRPr lang="sq-AL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888186"/>
            <a:ext cx="8762998" cy="251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sq-AL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Gështenjat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Produktiviteti mesatar i drufrutorëve ndër më të lartët në nivel kombëtar: specializimi kryesor gështenja - masivi i dytë më i madh në vend.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Çmimi i shitjes nga fermerët është rreth 80 lekë/kg.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Kërkesë e lartë në tregun e huaj (Itali) me çmim mesatar shitjeje rreth 130 lekë/kg. </a:t>
            </a:r>
          </a:p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Nevojë për </a:t>
            </a:r>
            <a:r>
              <a:rPr lang="sq-AL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sq-AL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tjen</a:t>
            </a:r>
            <a:r>
              <a:rPr lang="sq-A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cilësisë së gështenjës</a:t>
            </a:r>
            <a:endParaRPr lang="sq-AL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39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1066231"/>
            <a:ext cx="8762998" cy="2496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q-AL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Vreshtaria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Varietet i certifikuar: </a:t>
            </a:r>
            <a:r>
              <a:rPr lang="sq-AL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Kallmet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 kantinë vere në zonë prodhon verë nën markën Kallmet, kryesisht për tregun vendas. Fermerët e vegjël kultivojnë kryesisht rrush tavoline dhe prodhojnë verë të hapur e raki për tregun lokal. 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Produktivitet më i ulët se mesatarja në nivel kombëtar.</a:t>
            </a:r>
          </a:p>
          <a:p>
            <a:pPr marL="285750" indent="-28575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Nevojë e fermerëve të vegjël për investime në mjete dhe metoda të procesit të prodhimit të verës.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714643"/>
            <a:ext cx="8762998" cy="252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q-AL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Perimet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Traditë e gjatë dhe specializim i tokës bujqësore në kulturat e perimeve – veçanërisht </a:t>
            </a:r>
            <a:r>
              <a:rPr lang="sq-AL" sz="17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patates dhe specit</a:t>
            </a: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Prodhimi mbetet i ulët, kryesisht për konsum familjar dhe tregun lokal. Kjo i detyrohet disa faktorëve: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çmime konkurruese të produkteve të importuara;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q-AL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mungesë e kapaciteteve të ruajtjes dhe mundësive të përpunimit të mëtejshëm</a:t>
            </a:r>
            <a:endParaRPr lang="sq-AL" sz="17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2400" cy="685800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Sektori 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strategjik 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</a:t>
            </a:r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bujqësisë</a:t>
            </a:r>
            <a:b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Gjetjet kryesore</a:t>
            </a:r>
            <a:endParaRPr lang="en-US" sz="1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8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97003" y="1000836"/>
            <a:ext cx="90265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Ruajtja e farës vendase të prodhimeve bujqësore dhe i metodave të prodhimit natyral (</a:t>
            </a:r>
            <a:r>
              <a:rPr lang="sq-AL" sz="16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bio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</a:p>
          <a:p>
            <a:pPr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q-AL" sz="1600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Informimi dhe ndërgjegjësimi i fermerëve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Përdorimi i rreth </a:t>
            </a:r>
            <a:r>
              <a:rPr lang="sq-AL" sz="16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3,700 ha 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të papunuar deri më tani të tokës bujqësore dhe zgjerimi i kultivimit të bimëve më fitimprurëse dhe me avantazh konkurrues krahasuar me zona të tjera të vendit: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Rritja e nivelit të mekanizimit – përmirësim i sistemit të ujitjes: </a:t>
            </a:r>
            <a:r>
              <a:rPr lang="sq-AL" sz="1600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shfrytëzimi i kapacitetit maksimal të sistemit të tanishëm të ujitjes, për deri në 60% të tokës bujqësore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sq-AL" sz="1600" i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Ngritja dhe zgjerimi i kapaciteteve ruajtëse të produkteve bujqësore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it-IT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Nxitje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financiare të qeverisë janë të nevojshme për investime në ngritjen e </a:t>
            </a:r>
            <a:r>
              <a:rPr lang="sq-AL" sz="16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agro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-industrisë në zonë: </a:t>
            </a:r>
            <a:r>
              <a:rPr lang="sq-AL" sz="1600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veçanërisht e vlefshme për bimët </a:t>
            </a:r>
            <a:r>
              <a:rPr lang="sq-AL" sz="1600" i="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etero</a:t>
            </a:r>
            <a:r>
              <a:rPr lang="sq-AL" sz="1600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-vajore, gështenjën dhe perimet.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sq-AL" sz="1600" i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Mbështetje për zhvillimin e teknikave të mbarështimit me qëllim zgjerimin e prodhimeve blegtorale si qumështi, djathi, mishi, veza.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Për zhvillimin e vreshtarisë: mbështetje financiare e teknike për fermerët e vegjël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Për perimet: zgjerimi i prodhimit në sera, vendosja e lidhjeve me tregtarët vendas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sq-AL" sz="1600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Tradita e zonës në kultivimin e duhanit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 </a:t>
            </a:r>
            <a:r>
              <a:rPr lang="sq-AL" sz="16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përq</a:t>
            </a:r>
            <a:r>
              <a:rPr lang="it-IT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e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ndrimi</a:t>
            </a:r>
            <a:r>
              <a:rPr lang="sq-AL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i fermerëve në cilësi kundrejt sasisë</a:t>
            </a:r>
            <a:endParaRPr lang="sq-AL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1748" name="Title 7"/>
          <p:cNvSpPr>
            <a:spLocks noGrp="1"/>
          </p:cNvSpPr>
          <p:nvPr>
            <p:ph type="ctrTitle"/>
          </p:nvPr>
        </p:nvSpPr>
        <p:spPr>
          <a:xfrm>
            <a:off x="117475" y="228600"/>
            <a:ext cx="8839200" cy="762000"/>
          </a:xfrm>
        </p:spPr>
        <p:txBody>
          <a:bodyPr/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Rritja e sektorit të bujqësisë</a:t>
            </a:r>
            <a:br>
              <a:rPr lang="it-IT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Rekomandime</a:t>
            </a:r>
            <a:endParaRPr lang="en-US" sz="1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9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18957</Words>
  <Application>Microsoft Office PowerPoint</Application>
  <PresentationFormat>On-screen Show (4:3)</PresentationFormat>
  <Paragraphs>1247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MS PGothic</vt:lpstr>
      <vt:lpstr>MS PGothic</vt:lpstr>
      <vt:lpstr>Arial</vt:lpstr>
      <vt:lpstr>Book Antiqua</vt:lpstr>
      <vt:lpstr>Calibri</vt:lpstr>
      <vt:lpstr>Times New Roman</vt:lpstr>
      <vt:lpstr>Wingdings</vt:lpstr>
      <vt:lpstr>Office Theme</vt:lpstr>
      <vt:lpstr>Diseño predeterminado</vt:lpstr>
      <vt:lpstr>1_Diseño predeterminado</vt:lpstr>
      <vt:lpstr>3_Diseño predeterminado</vt:lpstr>
      <vt:lpstr>1_Office Theme</vt:lpstr>
      <vt:lpstr>2_Office Theme</vt:lpstr>
      <vt:lpstr>3_Office Theme</vt:lpstr>
      <vt:lpstr>4_Office Theme</vt:lpstr>
      <vt:lpstr>4_Diseño predeterminado</vt:lpstr>
      <vt:lpstr>Programi i Zonës Funksionale  Malësi e Madhe maj 2015</vt:lpstr>
      <vt:lpstr>PowerPoint Presentation</vt:lpstr>
      <vt:lpstr> Procesi i hartimit të PZF </vt:lpstr>
      <vt:lpstr> Procesi i përgatitjes së PZF </vt:lpstr>
      <vt:lpstr>Analiza ekonomike</vt:lpstr>
      <vt:lpstr>Sektorët strategjikë të ekonomisë</vt:lpstr>
      <vt:lpstr>Sektori strategjik i bujqësisë Gjetjet kryesore</vt:lpstr>
      <vt:lpstr>Sektori strategjik i bujqësisë Gjetjet kryesore</vt:lpstr>
      <vt:lpstr>Rritja e sektorit të bujqësisë Rekomandime</vt:lpstr>
      <vt:lpstr>Sektori strategjik i turizmit Gjetjet kryesore</vt:lpstr>
      <vt:lpstr>Sektori strategjik i turizmit Gjetjet kryesore</vt:lpstr>
      <vt:lpstr>Rritja e sektorit të turizmit Zhvillimi i qëndrueshëm</vt:lpstr>
      <vt:lpstr>Analiza e shërbimeve publike</vt:lpstr>
      <vt:lpstr>Shërbimi i furnizimit me Ujë</vt:lpstr>
      <vt:lpstr>PowerPoint Presentation</vt:lpstr>
      <vt:lpstr>Shërbimi ujësjellës - kanalizime</vt:lpstr>
      <vt:lpstr>Shërbimi i menaxhimit të mbetjeve</vt:lpstr>
      <vt:lpstr>Shërbimi i menaxhimit të mbetjeve</vt:lpstr>
      <vt:lpstr>Infrastruktura rrugore</vt:lpstr>
      <vt:lpstr>Organizimi i qeverisjes vendore</vt:lpstr>
      <vt:lpstr>Organizimi i qeverisjes së re vendore Rekomandime</vt:lpstr>
      <vt:lpstr>Organizimi i qeverisjes së re vendore Rekomandime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Blendi Bushati</dc:creator>
  <cp:lastModifiedBy>Expert-PC</cp:lastModifiedBy>
  <cp:revision>75</cp:revision>
  <dcterms:created xsi:type="dcterms:W3CDTF">2015-04-08T13:25:01Z</dcterms:created>
  <dcterms:modified xsi:type="dcterms:W3CDTF">2015-05-01T20:03:59Z</dcterms:modified>
</cp:coreProperties>
</file>